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3"/>
  </p:notesMasterIdLst>
  <p:sldIdLst>
    <p:sldId id="256" r:id="rId2"/>
    <p:sldId id="362" r:id="rId3"/>
    <p:sldId id="352" r:id="rId4"/>
    <p:sldId id="359" r:id="rId5"/>
    <p:sldId id="351" r:id="rId6"/>
    <p:sldId id="360" r:id="rId7"/>
    <p:sldId id="353" r:id="rId8"/>
    <p:sldId id="354" r:id="rId9"/>
    <p:sldId id="355" r:id="rId10"/>
    <p:sldId id="356" r:id="rId11"/>
    <p:sldId id="345" r:id="rId12"/>
    <p:sldId id="361" r:id="rId13"/>
    <p:sldId id="348" r:id="rId14"/>
    <p:sldId id="365" r:id="rId15"/>
    <p:sldId id="357" r:id="rId16"/>
    <p:sldId id="358" r:id="rId17"/>
    <p:sldId id="347" r:id="rId18"/>
    <p:sldId id="349" r:id="rId19"/>
    <p:sldId id="350" r:id="rId20"/>
    <p:sldId id="364" r:id="rId21"/>
    <p:sldId id="3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B22"/>
    <a:srgbClr val="B3423F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2" autoAdjust="0"/>
    <p:restoredTop sz="93985" autoAdjust="0"/>
  </p:normalViewPr>
  <p:slideViewPr>
    <p:cSldViewPr snapToGrid="0">
      <p:cViewPr varScale="1">
        <p:scale>
          <a:sx n="123" d="100"/>
          <a:sy n="123" d="100"/>
        </p:scale>
        <p:origin x="216" y="4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765A7-2488-0A40-B13E-E169D09C2B97}" type="doc">
      <dgm:prSet loTypeId="urn:microsoft.com/office/officeart/2005/8/layout/hProcess10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57522B-4483-5644-99C6-62AC05EDFFE0}">
      <dgm:prSet phldrT="[Text]"/>
      <dgm:spPr/>
      <dgm:t>
        <a:bodyPr/>
        <a:lstStyle/>
        <a:p>
          <a:pPr algn="ctr">
            <a:buNone/>
          </a:pPr>
          <a:r>
            <a:rPr lang="en-GB" sz="2600" b="1" dirty="0"/>
            <a:t>Industria 1.0</a:t>
          </a:r>
        </a:p>
      </dgm:t>
    </dgm:pt>
    <dgm:pt modelId="{D61119D7-4777-3F49-89E5-25FC1EA13F3F}" type="parTrans" cxnId="{7D2DBBBC-2ED2-BC4C-81F4-B7486B19F7B0}">
      <dgm:prSet/>
      <dgm:spPr/>
      <dgm:t>
        <a:bodyPr/>
        <a:lstStyle/>
        <a:p>
          <a:endParaRPr lang="en-GB"/>
        </a:p>
      </dgm:t>
    </dgm:pt>
    <dgm:pt modelId="{990DDF92-536D-E84B-A08A-6D8BBD992223}" type="sibTrans" cxnId="{7D2DBBBC-2ED2-BC4C-81F4-B7486B19F7B0}">
      <dgm:prSet/>
      <dgm:spPr/>
      <dgm:t>
        <a:bodyPr/>
        <a:lstStyle/>
        <a:p>
          <a:endParaRPr lang="en-GB"/>
        </a:p>
      </dgm:t>
    </dgm:pt>
    <dgm:pt modelId="{E0C5111B-0408-0D41-907E-5C5834D74C54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GB" sz="3200" b="1" i="1" dirty="0"/>
            <a:t>1800’s</a:t>
          </a:r>
          <a:endParaRPr lang="en-GB" sz="2000" b="1" i="1" dirty="0"/>
        </a:p>
      </dgm:t>
    </dgm:pt>
    <dgm:pt modelId="{3DDFE74A-42BB-B649-9A9F-F3837A727D79}" type="sibTrans" cxnId="{28B754CA-9000-F94E-9D3C-BE09C6A51611}">
      <dgm:prSet/>
      <dgm:spPr/>
      <dgm:t>
        <a:bodyPr/>
        <a:lstStyle/>
        <a:p>
          <a:endParaRPr lang="en-GB"/>
        </a:p>
      </dgm:t>
    </dgm:pt>
    <dgm:pt modelId="{F440AFDC-F621-5B43-9F79-CE1987BCFB5B}" type="parTrans" cxnId="{28B754CA-9000-F94E-9D3C-BE09C6A51611}">
      <dgm:prSet/>
      <dgm:spPr/>
      <dgm:t>
        <a:bodyPr/>
        <a:lstStyle/>
        <a:p>
          <a:endParaRPr lang="en-GB"/>
        </a:p>
      </dgm:t>
    </dgm:pt>
    <dgm:pt modelId="{46260EAC-E8BE-F842-9622-65D8DD45AB1A}">
      <dgm:prSet phldrT="[Text]"/>
      <dgm:spPr/>
      <dgm:t>
        <a:bodyPr/>
        <a:lstStyle/>
        <a:p>
          <a:pPr algn="ctr">
            <a:buNone/>
          </a:pPr>
          <a:r>
            <a:rPr lang="en-GB" sz="2600" b="1" dirty="0"/>
            <a:t>Industria 2.0</a:t>
          </a:r>
        </a:p>
      </dgm:t>
    </dgm:pt>
    <dgm:pt modelId="{59DB9BFD-B2F3-CB43-BB9A-42C6568E44AC}" type="sibTrans" cxnId="{F011DACC-1A48-C340-83FE-1EBA7B64DA5D}">
      <dgm:prSet/>
      <dgm:spPr/>
      <dgm:t>
        <a:bodyPr/>
        <a:lstStyle/>
        <a:p>
          <a:endParaRPr lang="en-GB"/>
        </a:p>
      </dgm:t>
    </dgm:pt>
    <dgm:pt modelId="{A1494013-DA64-DC47-8CF1-32EC02FF6587}" type="parTrans" cxnId="{F011DACC-1A48-C340-83FE-1EBA7B64DA5D}">
      <dgm:prSet/>
      <dgm:spPr/>
      <dgm:t>
        <a:bodyPr/>
        <a:lstStyle/>
        <a:p>
          <a:endParaRPr lang="en-GB"/>
        </a:p>
      </dgm:t>
    </dgm:pt>
    <dgm:pt modelId="{25B40163-E18A-E046-A771-D929275DBAF1}">
      <dgm:prSet phldrT="[Text]" custT="1"/>
      <dgm:spPr/>
      <dgm:t>
        <a:bodyPr/>
        <a:lstStyle/>
        <a:p>
          <a:pPr algn="ctr">
            <a:buNone/>
          </a:pPr>
          <a:r>
            <a:rPr lang="en-GB" sz="3200" b="1" i="1" dirty="0"/>
            <a:t>1900’s</a:t>
          </a:r>
          <a:endParaRPr lang="en-GB" sz="2000" b="1" i="1" dirty="0"/>
        </a:p>
      </dgm:t>
    </dgm:pt>
    <dgm:pt modelId="{509AB0C6-20F3-2B45-97B2-A840F54CA959}" type="sibTrans" cxnId="{DEE62309-FD12-154D-9A02-F3A86FFE8F52}">
      <dgm:prSet/>
      <dgm:spPr/>
      <dgm:t>
        <a:bodyPr/>
        <a:lstStyle/>
        <a:p>
          <a:endParaRPr lang="en-GB"/>
        </a:p>
      </dgm:t>
    </dgm:pt>
    <dgm:pt modelId="{320E0A20-09DB-244B-B98E-37CA3A645509}" type="parTrans" cxnId="{DEE62309-FD12-154D-9A02-F3A86FFE8F52}">
      <dgm:prSet/>
      <dgm:spPr/>
      <dgm:t>
        <a:bodyPr/>
        <a:lstStyle/>
        <a:p>
          <a:endParaRPr lang="en-GB"/>
        </a:p>
      </dgm:t>
    </dgm:pt>
    <dgm:pt modelId="{757BD6C3-3E48-7B49-BAF8-97AEE7161D9D}">
      <dgm:prSet phldrT="[Text]"/>
      <dgm:spPr/>
      <dgm:t>
        <a:bodyPr/>
        <a:lstStyle/>
        <a:p>
          <a:pPr algn="ctr">
            <a:buNone/>
          </a:pPr>
          <a:r>
            <a:rPr lang="en-GB" sz="2600" b="1" dirty="0"/>
            <a:t>Industria 3.0</a:t>
          </a:r>
        </a:p>
      </dgm:t>
    </dgm:pt>
    <dgm:pt modelId="{9AF0662C-DF30-924C-BDF6-78704E522B75}" type="sibTrans" cxnId="{1FFD8DAF-C40B-054B-BC0D-780E606978AA}">
      <dgm:prSet/>
      <dgm:spPr/>
      <dgm:t>
        <a:bodyPr/>
        <a:lstStyle/>
        <a:p>
          <a:endParaRPr lang="en-GB"/>
        </a:p>
      </dgm:t>
    </dgm:pt>
    <dgm:pt modelId="{C685C8A4-4D97-C446-8C94-B6E279C137DD}" type="parTrans" cxnId="{1FFD8DAF-C40B-054B-BC0D-780E606978AA}">
      <dgm:prSet/>
      <dgm:spPr/>
      <dgm:t>
        <a:bodyPr/>
        <a:lstStyle/>
        <a:p>
          <a:endParaRPr lang="en-GB"/>
        </a:p>
      </dgm:t>
    </dgm:pt>
    <dgm:pt modelId="{67E454B2-823F-F14F-B90A-6396EC825CCC}">
      <dgm:prSet phldrT="[Text]" custT="1"/>
      <dgm:spPr/>
      <dgm:t>
        <a:bodyPr/>
        <a:lstStyle/>
        <a:p>
          <a:pPr algn="ctr">
            <a:buNone/>
          </a:pPr>
          <a:r>
            <a:rPr lang="en-GB" sz="3200" b="1" i="1" dirty="0"/>
            <a:t>2000’s</a:t>
          </a:r>
        </a:p>
      </dgm:t>
    </dgm:pt>
    <dgm:pt modelId="{43B8A217-F8EF-9243-86D8-564BB50B8B57}" type="sibTrans" cxnId="{C1F9725B-68B9-E945-BF4C-2E08491C4AC6}">
      <dgm:prSet/>
      <dgm:spPr/>
      <dgm:t>
        <a:bodyPr/>
        <a:lstStyle/>
        <a:p>
          <a:endParaRPr lang="en-GB"/>
        </a:p>
      </dgm:t>
    </dgm:pt>
    <dgm:pt modelId="{0C9B7585-F145-4E47-A34A-DEECC9D9B8E7}" type="parTrans" cxnId="{C1F9725B-68B9-E945-BF4C-2E08491C4AC6}">
      <dgm:prSet/>
      <dgm:spPr/>
      <dgm:t>
        <a:bodyPr/>
        <a:lstStyle/>
        <a:p>
          <a:endParaRPr lang="en-GB"/>
        </a:p>
      </dgm:t>
    </dgm:pt>
    <dgm:pt modelId="{0AAF8570-CD57-EC4F-878D-34961B27F0DA}">
      <dgm:prSet/>
      <dgm:spPr/>
      <dgm:t>
        <a:bodyPr/>
        <a:lstStyle/>
        <a:p>
          <a:pPr algn="ctr">
            <a:buNone/>
          </a:pPr>
          <a:r>
            <a:rPr lang="en-GB" sz="2600" b="1" dirty="0"/>
            <a:t>Industria 4.0</a:t>
          </a:r>
        </a:p>
      </dgm:t>
    </dgm:pt>
    <dgm:pt modelId="{700F0647-7379-C846-BCBD-C9B27ECCE7C8}" type="sibTrans" cxnId="{76F1454E-EF10-4949-B000-3E51626A8300}">
      <dgm:prSet/>
      <dgm:spPr/>
      <dgm:t>
        <a:bodyPr/>
        <a:lstStyle/>
        <a:p>
          <a:endParaRPr lang="en-GB"/>
        </a:p>
      </dgm:t>
    </dgm:pt>
    <dgm:pt modelId="{472442C0-AE91-DB4C-B4BA-CC1EB96A5DA6}" type="parTrans" cxnId="{76F1454E-EF10-4949-B000-3E51626A8300}">
      <dgm:prSet/>
      <dgm:spPr/>
      <dgm:t>
        <a:bodyPr/>
        <a:lstStyle/>
        <a:p>
          <a:endParaRPr lang="en-GB"/>
        </a:p>
      </dgm:t>
    </dgm:pt>
    <dgm:pt modelId="{154BEF03-EA60-8C44-A5B4-1740EB199B48}">
      <dgm:prSet custT="1"/>
      <dgm:spPr/>
      <dgm:t>
        <a:bodyPr/>
        <a:lstStyle/>
        <a:p>
          <a:pPr algn="ctr">
            <a:buNone/>
          </a:pPr>
          <a:r>
            <a:rPr lang="en-GB" sz="3200" b="1" i="1" dirty="0"/>
            <a:t>2010’s</a:t>
          </a:r>
        </a:p>
      </dgm:t>
    </dgm:pt>
    <dgm:pt modelId="{1AAA2417-E90A-144B-8E96-0A663C2C6152}" type="parTrans" cxnId="{BA28BFDA-A5F2-9349-9FBB-793EF68BE9B7}">
      <dgm:prSet/>
      <dgm:spPr/>
      <dgm:t>
        <a:bodyPr/>
        <a:lstStyle/>
        <a:p>
          <a:endParaRPr lang="en-GB"/>
        </a:p>
      </dgm:t>
    </dgm:pt>
    <dgm:pt modelId="{99FAFAA5-2C1E-F54A-A9AC-C30F53E7AC51}" type="sibTrans" cxnId="{BA28BFDA-A5F2-9349-9FBB-793EF68BE9B7}">
      <dgm:prSet/>
      <dgm:spPr/>
      <dgm:t>
        <a:bodyPr/>
        <a:lstStyle/>
        <a:p>
          <a:endParaRPr lang="en-GB"/>
        </a:p>
      </dgm:t>
    </dgm:pt>
    <dgm:pt modelId="{7A6F97B6-4376-5F43-8A98-9CAAE94F0A99}">
      <dgm:prSet/>
      <dgm:spPr/>
      <dgm:t>
        <a:bodyPr/>
        <a:lstStyle/>
        <a:p>
          <a:pPr algn="ctr">
            <a:buNone/>
          </a:pPr>
          <a:r>
            <a:rPr lang="en-GB" sz="2600" b="1" dirty="0"/>
            <a:t>Industria 5.0</a:t>
          </a:r>
        </a:p>
      </dgm:t>
    </dgm:pt>
    <dgm:pt modelId="{D93F77CA-A84F-2542-A716-F82F5BD807FD}" type="parTrans" cxnId="{083696A9-7C43-084E-A58E-11D520420C51}">
      <dgm:prSet/>
      <dgm:spPr/>
      <dgm:t>
        <a:bodyPr/>
        <a:lstStyle/>
        <a:p>
          <a:endParaRPr lang="en-GB"/>
        </a:p>
      </dgm:t>
    </dgm:pt>
    <dgm:pt modelId="{C3D7CA05-9884-B948-88CC-B79ADC0AE787}" type="sibTrans" cxnId="{083696A9-7C43-084E-A58E-11D520420C51}">
      <dgm:prSet/>
      <dgm:spPr/>
      <dgm:t>
        <a:bodyPr/>
        <a:lstStyle/>
        <a:p>
          <a:endParaRPr lang="en-GB"/>
        </a:p>
      </dgm:t>
    </dgm:pt>
    <dgm:pt modelId="{4E634193-6D0C-D849-A274-5BC08B818877}">
      <dgm:prSet custT="1"/>
      <dgm:spPr/>
      <dgm:t>
        <a:bodyPr/>
        <a:lstStyle/>
        <a:p>
          <a:pPr algn="ctr">
            <a:buNone/>
          </a:pPr>
          <a:r>
            <a:rPr lang="en-GB" sz="3200" b="1" i="1" dirty="0"/>
            <a:t>2020’s</a:t>
          </a:r>
        </a:p>
      </dgm:t>
    </dgm:pt>
    <dgm:pt modelId="{8472B7DF-481D-BE4B-A62D-13F8E099B1F1}" type="parTrans" cxnId="{95B9CB5C-06AD-F644-8065-8FF681ADE6F8}">
      <dgm:prSet/>
      <dgm:spPr/>
      <dgm:t>
        <a:bodyPr/>
        <a:lstStyle/>
        <a:p>
          <a:endParaRPr lang="en-GB"/>
        </a:p>
      </dgm:t>
    </dgm:pt>
    <dgm:pt modelId="{26680ED6-F5B2-C24E-A288-AEC1038A25E4}" type="sibTrans" cxnId="{95B9CB5C-06AD-F644-8065-8FF681ADE6F8}">
      <dgm:prSet/>
      <dgm:spPr/>
      <dgm:t>
        <a:bodyPr/>
        <a:lstStyle/>
        <a:p>
          <a:endParaRPr lang="en-GB"/>
        </a:p>
      </dgm:t>
    </dgm:pt>
    <dgm:pt modelId="{B49A0136-851F-B54E-9BE6-F227D2528914}" type="pres">
      <dgm:prSet presAssocID="{FD9765A7-2488-0A40-B13E-E169D09C2B97}" presName="Name0" presStyleCnt="0">
        <dgm:presLayoutVars>
          <dgm:dir/>
          <dgm:resizeHandles val="exact"/>
        </dgm:presLayoutVars>
      </dgm:prSet>
      <dgm:spPr/>
    </dgm:pt>
    <dgm:pt modelId="{83E8B4F1-B2FF-AA40-9AEB-BBE4EE5B87D7}" type="pres">
      <dgm:prSet presAssocID="{0057522B-4483-5644-99C6-62AC05EDFFE0}" presName="composite" presStyleCnt="0"/>
      <dgm:spPr/>
    </dgm:pt>
    <dgm:pt modelId="{F45205DD-A399-9040-956B-A2406587EA6A}" type="pres">
      <dgm:prSet presAssocID="{0057522B-4483-5644-99C6-62AC05EDFFE0}" presName="imagSh" presStyleLbl="bgImgPlace1" presStyleIdx="0" presStyleCnt="5" custScaleX="182191" custScaleY="182190" custLinFactNeighborX="17500" custLinFactNeighborY="-43605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15C44D6D-1992-D64A-965F-16816EC15E99}" type="pres">
      <dgm:prSet presAssocID="{0057522B-4483-5644-99C6-62AC05EDFFE0}" presName="txNode" presStyleLbl="node1" presStyleIdx="0" presStyleCnt="5" custScaleX="240742" custScaleY="129295">
        <dgm:presLayoutVars>
          <dgm:bulletEnabled val="1"/>
        </dgm:presLayoutVars>
      </dgm:prSet>
      <dgm:spPr/>
    </dgm:pt>
    <dgm:pt modelId="{A4D2B4A2-F5CA-B148-B676-ACD9C641B754}" type="pres">
      <dgm:prSet presAssocID="{990DDF92-536D-E84B-A08A-6D8BBD992223}" presName="sibTrans" presStyleLbl="sibTrans2D1" presStyleIdx="0" presStyleCnt="4"/>
      <dgm:spPr/>
    </dgm:pt>
    <dgm:pt modelId="{44DC8C1D-BBEA-AD46-992A-3C45FF450B4C}" type="pres">
      <dgm:prSet presAssocID="{990DDF92-536D-E84B-A08A-6D8BBD992223}" presName="connTx" presStyleLbl="sibTrans2D1" presStyleIdx="0" presStyleCnt="4"/>
      <dgm:spPr/>
    </dgm:pt>
    <dgm:pt modelId="{868CBA4C-71EE-6D4B-80BF-382D2C2A0698}" type="pres">
      <dgm:prSet presAssocID="{46260EAC-E8BE-F842-9622-65D8DD45AB1A}" presName="composite" presStyleCnt="0"/>
      <dgm:spPr/>
    </dgm:pt>
    <dgm:pt modelId="{F68B0455-42CE-3F46-823E-4522C9017767}" type="pres">
      <dgm:prSet presAssocID="{46260EAC-E8BE-F842-9622-65D8DD45AB1A}" presName="imagSh" presStyleLbl="bgImgPlace1" presStyleIdx="1" presStyleCnt="5" custScaleX="182191" custScaleY="182190" custLinFactNeighborX="18023" custLinFactNeighborY="-48402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8000" r="-18000"/>
          </a:stretch>
        </a:blipFill>
      </dgm:spPr>
    </dgm:pt>
    <dgm:pt modelId="{2C1C12C8-8B36-694C-9AD6-2EF9026F006B}" type="pres">
      <dgm:prSet presAssocID="{46260EAC-E8BE-F842-9622-65D8DD45AB1A}" presName="txNode" presStyleLbl="node1" presStyleIdx="1" presStyleCnt="5" custScaleX="240742" custScaleY="129295">
        <dgm:presLayoutVars>
          <dgm:bulletEnabled val="1"/>
        </dgm:presLayoutVars>
      </dgm:prSet>
      <dgm:spPr/>
    </dgm:pt>
    <dgm:pt modelId="{5A99E3E7-BE02-2747-BAC7-1F1E2767A4D1}" type="pres">
      <dgm:prSet presAssocID="{59DB9BFD-B2F3-CB43-BB9A-42C6568E44AC}" presName="sibTrans" presStyleLbl="sibTrans2D1" presStyleIdx="1" presStyleCnt="4"/>
      <dgm:spPr/>
    </dgm:pt>
    <dgm:pt modelId="{A7CD0A6A-FED7-3A47-91DC-4C90208E999A}" type="pres">
      <dgm:prSet presAssocID="{59DB9BFD-B2F3-CB43-BB9A-42C6568E44AC}" presName="connTx" presStyleLbl="sibTrans2D1" presStyleIdx="1" presStyleCnt="4"/>
      <dgm:spPr/>
    </dgm:pt>
    <dgm:pt modelId="{54998464-02B0-1D4D-959C-1064560A40C5}" type="pres">
      <dgm:prSet presAssocID="{757BD6C3-3E48-7B49-BAF8-97AEE7161D9D}" presName="composite" presStyleCnt="0"/>
      <dgm:spPr/>
    </dgm:pt>
    <dgm:pt modelId="{0DA405F9-6184-8D49-9567-8841009CD612}" type="pres">
      <dgm:prSet presAssocID="{757BD6C3-3E48-7B49-BAF8-97AEE7161D9D}" presName="imagSh" presStyleLbl="bgImgPlace1" presStyleIdx="2" presStyleCnt="5" custScaleX="182191" custScaleY="182190" custLinFactNeighborX="16279" custLinFactNeighborY="-48402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AD6E3A49-21E8-7040-8BE9-7BCFFD071318}" type="pres">
      <dgm:prSet presAssocID="{757BD6C3-3E48-7B49-BAF8-97AEE7161D9D}" presName="txNode" presStyleLbl="node1" presStyleIdx="2" presStyleCnt="5" custScaleX="240742" custScaleY="129295">
        <dgm:presLayoutVars>
          <dgm:bulletEnabled val="1"/>
        </dgm:presLayoutVars>
      </dgm:prSet>
      <dgm:spPr/>
    </dgm:pt>
    <dgm:pt modelId="{5AF4F0EB-28EF-FE4C-864D-4D14C9B7D0AF}" type="pres">
      <dgm:prSet presAssocID="{9AF0662C-DF30-924C-BDF6-78704E522B75}" presName="sibTrans" presStyleLbl="sibTrans2D1" presStyleIdx="2" presStyleCnt="4"/>
      <dgm:spPr/>
    </dgm:pt>
    <dgm:pt modelId="{02F7E111-EDF5-1246-A6D0-BBA47C44882F}" type="pres">
      <dgm:prSet presAssocID="{9AF0662C-DF30-924C-BDF6-78704E522B75}" presName="connTx" presStyleLbl="sibTrans2D1" presStyleIdx="2" presStyleCnt="4"/>
      <dgm:spPr/>
    </dgm:pt>
    <dgm:pt modelId="{D31ED6DD-59E7-4B4B-8823-63F3AD72A4DD}" type="pres">
      <dgm:prSet presAssocID="{0AAF8570-CD57-EC4F-878D-34961B27F0DA}" presName="composite" presStyleCnt="0"/>
      <dgm:spPr/>
    </dgm:pt>
    <dgm:pt modelId="{15BB77F7-7AA9-7249-9931-329A0FC5013A}" type="pres">
      <dgm:prSet presAssocID="{0AAF8570-CD57-EC4F-878D-34961B27F0DA}" presName="imagSh" presStyleLbl="bgImgPlace1" presStyleIdx="3" presStyleCnt="5" custScaleX="182191" custScaleY="182190" custLinFactNeighborX="10949" custLinFactNeighborY="-48402"/>
      <dgm:spPr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08F0343E-7E25-094B-966B-DD737BAAF41B}" type="pres">
      <dgm:prSet presAssocID="{0AAF8570-CD57-EC4F-878D-34961B27F0DA}" presName="txNode" presStyleLbl="node1" presStyleIdx="3" presStyleCnt="5" custScaleX="240742" custScaleY="129295">
        <dgm:presLayoutVars>
          <dgm:bulletEnabled val="1"/>
        </dgm:presLayoutVars>
      </dgm:prSet>
      <dgm:spPr/>
    </dgm:pt>
    <dgm:pt modelId="{F7EE2139-28CE-5D42-BBEE-59E24EF8D946}" type="pres">
      <dgm:prSet presAssocID="{700F0647-7379-C846-BCBD-C9B27ECCE7C8}" presName="sibTrans" presStyleLbl="sibTrans2D1" presStyleIdx="3" presStyleCnt="4"/>
      <dgm:spPr/>
    </dgm:pt>
    <dgm:pt modelId="{C94342A6-3914-C04C-936C-C638CA7AD0AF}" type="pres">
      <dgm:prSet presAssocID="{700F0647-7379-C846-BCBD-C9B27ECCE7C8}" presName="connTx" presStyleLbl="sibTrans2D1" presStyleIdx="3" presStyleCnt="4"/>
      <dgm:spPr/>
    </dgm:pt>
    <dgm:pt modelId="{F08F5346-60E4-674A-A41B-34003A363E4E}" type="pres">
      <dgm:prSet presAssocID="{7A6F97B6-4376-5F43-8A98-9CAAE94F0A99}" presName="composite" presStyleCnt="0"/>
      <dgm:spPr/>
    </dgm:pt>
    <dgm:pt modelId="{07991517-5E92-1946-89B4-4A6F09B0FC1E}" type="pres">
      <dgm:prSet presAssocID="{7A6F97B6-4376-5F43-8A98-9CAAE94F0A99}" presName="imagSh" presStyleLbl="bgImgPlace1" presStyleIdx="4" presStyleCnt="5" custScaleX="182191" custScaleY="182190" custLinFactNeighborX="20908" custLinFactNeighborY="-47668"/>
      <dgm:spPr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1000" r="-31000"/>
          </a:stretch>
        </a:blipFill>
      </dgm:spPr>
    </dgm:pt>
    <dgm:pt modelId="{52E57329-D581-8949-8562-DC600E70CD5B}" type="pres">
      <dgm:prSet presAssocID="{7A6F97B6-4376-5F43-8A98-9CAAE94F0A99}" presName="txNode" presStyleLbl="node1" presStyleIdx="4" presStyleCnt="5" custScaleX="240742" custScaleY="129295">
        <dgm:presLayoutVars>
          <dgm:bulletEnabled val="1"/>
        </dgm:presLayoutVars>
      </dgm:prSet>
      <dgm:spPr/>
    </dgm:pt>
  </dgm:ptLst>
  <dgm:cxnLst>
    <dgm:cxn modelId="{DEE62309-FD12-154D-9A02-F3A86FFE8F52}" srcId="{46260EAC-E8BE-F842-9622-65D8DD45AB1A}" destId="{25B40163-E18A-E046-A771-D929275DBAF1}" srcOrd="0" destOrd="0" parTransId="{320E0A20-09DB-244B-B98E-37CA3A645509}" sibTransId="{509AB0C6-20F3-2B45-97B2-A840F54CA959}"/>
    <dgm:cxn modelId="{93D16A0C-9285-6C45-84C1-ECB91F907A34}" type="presOf" srcId="{E0C5111B-0408-0D41-907E-5C5834D74C54}" destId="{15C44D6D-1992-D64A-965F-16816EC15E99}" srcOrd="0" destOrd="1" presId="urn:microsoft.com/office/officeart/2005/8/layout/hProcess10"/>
    <dgm:cxn modelId="{F6473F12-EDC3-3E44-9E02-4C502B4328C0}" type="presOf" srcId="{46260EAC-E8BE-F842-9622-65D8DD45AB1A}" destId="{2C1C12C8-8B36-694C-9AD6-2EF9026F006B}" srcOrd="0" destOrd="0" presId="urn:microsoft.com/office/officeart/2005/8/layout/hProcess10"/>
    <dgm:cxn modelId="{F4C71E18-C13F-6845-ACEE-77CD4B29155F}" type="presOf" srcId="{7A6F97B6-4376-5F43-8A98-9CAAE94F0A99}" destId="{52E57329-D581-8949-8562-DC600E70CD5B}" srcOrd="0" destOrd="0" presId="urn:microsoft.com/office/officeart/2005/8/layout/hProcess10"/>
    <dgm:cxn modelId="{F9BD151C-63DA-A643-A712-33DDEA658217}" type="presOf" srcId="{67E454B2-823F-F14F-B90A-6396EC825CCC}" destId="{AD6E3A49-21E8-7040-8BE9-7BCFFD071318}" srcOrd="0" destOrd="1" presId="urn:microsoft.com/office/officeart/2005/8/layout/hProcess10"/>
    <dgm:cxn modelId="{20C22327-1A2E-BA45-BF4A-FED4B177C300}" type="presOf" srcId="{25B40163-E18A-E046-A771-D929275DBAF1}" destId="{2C1C12C8-8B36-694C-9AD6-2EF9026F006B}" srcOrd="0" destOrd="1" presId="urn:microsoft.com/office/officeart/2005/8/layout/hProcess10"/>
    <dgm:cxn modelId="{86428045-D20D-5C42-800C-3AB9D5F1AF92}" type="presOf" srcId="{700F0647-7379-C846-BCBD-C9B27ECCE7C8}" destId="{F7EE2139-28CE-5D42-BBEE-59E24EF8D946}" srcOrd="0" destOrd="0" presId="urn:microsoft.com/office/officeart/2005/8/layout/hProcess10"/>
    <dgm:cxn modelId="{76F1454E-EF10-4949-B000-3E51626A8300}" srcId="{FD9765A7-2488-0A40-B13E-E169D09C2B97}" destId="{0AAF8570-CD57-EC4F-878D-34961B27F0DA}" srcOrd="3" destOrd="0" parTransId="{472442C0-AE91-DB4C-B4BA-CC1EB96A5DA6}" sibTransId="{700F0647-7379-C846-BCBD-C9B27ECCE7C8}"/>
    <dgm:cxn modelId="{32C09E56-3486-8947-AD14-626484892E23}" type="presOf" srcId="{0057522B-4483-5644-99C6-62AC05EDFFE0}" destId="{15C44D6D-1992-D64A-965F-16816EC15E99}" srcOrd="0" destOrd="0" presId="urn:microsoft.com/office/officeart/2005/8/layout/hProcess10"/>
    <dgm:cxn modelId="{C1F9725B-68B9-E945-BF4C-2E08491C4AC6}" srcId="{757BD6C3-3E48-7B49-BAF8-97AEE7161D9D}" destId="{67E454B2-823F-F14F-B90A-6396EC825CCC}" srcOrd="0" destOrd="0" parTransId="{0C9B7585-F145-4E47-A34A-DEECC9D9B8E7}" sibTransId="{43B8A217-F8EF-9243-86D8-564BB50B8B57}"/>
    <dgm:cxn modelId="{95B9CB5C-06AD-F644-8065-8FF681ADE6F8}" srcId="{7A6F97B6-4376-5F43-8A98-9CAAE94F0A99}" destId="{4E634193-6D0C-D849-A274-5BC08B818877}" srcOrd="0" destOrd="0" parTransId="{8472B7DF-481D-BE4B-A62D-13F8E099B1F1}" sibTransId="{26680ED6-F5B2-C24E-A288-AEC1038A25E4}"/>
    <dgm:cxn modelId="{FE71C66D-3BA2-8144-A59F-41F7995BDFAC}" type="presOf" srcId="{4E634193-6D0C-D849-A274-5BC08B818877}" destId="{52E57329-D581-8949-8562-DC600E70CD5B}" srcOrd="0" destOrd="1" presId="urn:microsoft.com/office/officeart/2005/8/layout/hProcess10"/>
    <dgm:cxn modelId="{5436E975-538A-0C4A-8623-9856613334AC}" type="presOf" srcId="{757BD6C3-3E48-7B49-BAF8-97AEE7161D9D}" destId="{AD6E3A49-21E8-7040-8BE9-7BCFFD071318}" srcOrd="0" destOrd="0" presId="urn:microsoft.com/office/officeart/2005/8/layout/hProcess10"/>
    <dgm:cxn modelId="{99B2B97E-3DFA-7941-B60A-CCB2B5E6EBCC}" type="presOf" srcId="{990DDF92-536D-E84B-A08A-6D8BBD992223}" destId="{A4D2B4A2-F5CA-B148-B676-ACD9C641B754}" srcOrd="0" destOrd="0" presId="urn:microsoft.com/office/officeart/2005/8/layout/hProcess10"/>
    <dgm:cxn modelId="{A0130C80-60F9-2343-BACE-C3DA2CD2A74F}" type="presOf" srcId="{59DB9BFD-B2F3-CB43-BB9A-42C6568E44AC}" destId="{5A99E3E7-BE02-2747-BAC7-1F1E2767A4D1}" srcOrd="0" destOrd="0" presId="urn:microsoft.com/office/officeart/2005/8/layout/hProcess10"/>
    <dgm:cxn modelId="{083696A9-7C43-084E-A58E-11D520420C51}" srcId="{FD9765A7-2488-0A40-B13E-E169D09C2B97}" destId="{7A6F97B6-4376-5F43-8A98-9CAAE94F0A99}" srcOrd="4" destOrd="0" parTransId="{D93F77CA-A84F-2542-A716-F82F5BD807FD}" sibTransId="{C3D7CA05-9884-B948-88CC-B79ADC0AE787}"/>
    <dgm:cxn modelId="{F9FB5DAC-38E4-F143-8702-4B4398334776}" type="presOf" srcId="{9AF0662C-DF30-924C-BDF6-78704E522B75}" destId="{5AF4F0EB-28EF-FE4C-864D-4D14C9B7D0AF}" srcOrd="0" destOrd="0" presId="urn:microsoft.com/office/officeart/2005/8/layout/hProcess10"/>
    <dgm:cxn modelId="{1FFD8DAF-C40B-054B-BC0D-780E606978AA}" srcId="{FD9765A7-2488-0A40-B13E-E169D09C2B97}" destId="{757BD6C3-3E48-7B49-BAF8-97AEE7161D9D}" srcOrd="2" destOrd="0" parTransId="{C685C8A4-4D97-C446-8C94-B6E279C137DD}" sibTransId="{9AF0662C-DF30-924C-BDF6-78704E522B75}"/>
    <dgm:cxn modelId="{7D2DBBBC-2ED2-BC4C-81F4-B7486B19F7B0}" srcId="{FD9765A7-2488-0A40-B13E-E169D09C2B97}" destId="{0057522B-4483-5644-99C6-62AC05EDFFE0}" srcOrd="0" destOrd="0" parTransId="{D61119D7-4777-3F49-89E5-25FC1EA13F3F}" sibTransId="{990DDF92-536D-E84B-A08A-6D8BBD992223}"/>
    <dgm:cxn modelId="{E2386EBE-11C6-9543-9C8E-CFB1F7D0D226}" type="presOf" srcId="{9AF0662C-DF30-924C-BDF6-78704E522B75}" destId="{02F7E111-EDF5-1246-A6D0-BBA47C44882F}" srcOrd="1" destOrd="0" presId="urn:microsoft.com/office/officeart/2005/8/layout/hProcess10"/>
    <dgm:cxn modelId="{6D8BC1C6-6F54-EF4E-978D-09CBA685EAF7}" type="presOf" srcId="{FD9765A7-2488-0A40-B13E-E169D09C2B97}" destId="{B49A0136-851F-B54E-9BE6-F227D2528914}" srcOrd="0" destOrd="0" presId="urn:microsoft.com/office/officeart/2005/8/layout/hProcess10"/>
    <dgm:cxn modelId="{28B754CA-9000-F94E-9D3C-BE09C6A51611}" srcId="{0057522B-4483-5644-99C6-62AC05EDFFE0}" destId="{E0C5111B-0408-0D41-907E-5C5834D74C54}" srcOrd="0" destOrd="0" parTransId="{F440AFDC-F621-5B43-9F79-CE1987BCFB5B}" sibTransId="{3DDFE74A-42BB-B649-9A9F-F3837A727D79}"/>
    <dgm:cxn modelId="{F011DACC-1A48-C340-83FE-1EBA7B64DA5D}" srcId="{FD9765A7-2488-0A40-B13E-E169D09C2B97}" destId="{46260EAC-E8BE-F842-9622-65D8DD45AB1A}" srcOrd="1" destOrd="0" parTransId="{A1494013-DA64-DC47-8CF1-32EC02FF6587}" sibTransId="{59DB9BFD-B2F3-CB43-BB9A-42C6568E44AC}"/>
    <dgm:cxn modelId="{BA28BFDA-A5F2-9349-9FBB-793EF68BE9B7}" srcId="{0AAF8570-CD57-EC4F-878D-34961B27F0DA}" destId="{154BEF03-EA60-8C44-A5B4-1740EB199B48}" srcOrd="0" destOrd="0" parTransId="{1AAA2417-E90A-144B-8E96-0A663C2C6152}" sibTransId="{99FAFAA5-2C1E-F54A-A9AC-C30F53E7AC51}"/>
    <dgm:cxn modelId="{ADB860DC-5830-FE45-8979-941F6D6EE433}" type="presOf" srcId="{154BEF03-EA60-8C44-A5B4-1740EB199B48}" destId="{08F0343E-7E25-094B-966B-DD737BAAF41B}" srcOrd="0" destOrd="1" presId="urn:microsoft.com/office/officeart/2005/8/layout/hProcess10"/>
    <dgm:cxn modelId="{5BADEBDE-0F6E-354A-9F5F-E89EFDCF97C8}" type="presOf" srcId="{0AAF8570-CD57-EC4F-878D-34961B27F0DA}" destId="{08F0343E-7E25-094B-966B-DD737BAAF41B}" srcOrd="0" destOrd="0" presId="urn:microsoft.com/office/officeart/2005/8/layout/hProcess10"/>
    <dgm:cxn modelId="{146A0CEE-8F7A-A24D-9882-23BD1D72B6A0}" type="presOf" srcId="{59DB9BFD-B2F3-CB43-BB9A-42C6568E44AC}" destId="{A7CD0A6A-FED7-3A47-91DC-4C90208E999A}" srcOrd="1" destOrd="0" presId="urn:microsoft.com/office/officeart/2005/8/layout/hProcess10"/>
    <dgm:cxn modelId="{DFF788F4-5895-8041-B4A8-30F9EDBA65D7}" type="presOf" srcId="{990DDF92-536D-E84B-A08A-6D8BBD992223}" destId="{44DC8C1D-BBEA-AD46-992A-3C45FF450B4C}" srcOrd="1" destOrd="0" presId="urn:microsoft.com/office/officeart/2005/8/layout/hProcess10"/>
    <dgm:cxn modelId="{7BE61AF5-4C80-6644-B1F1-0585F912CF48}" type="presOf" srcId="{700F0647-7379-C846-BCBD-C9B27ECCE7C8}" destId="{C94342A6-3914-C04C-936C-C638CA7AD0AF}" srcOrd="1" destOrd="0" presId="urn:microsoft.com/office/officeart/2005/8/layout/hProcess10"/>
    <dgm:cxn modelId="{38F7A0E7-4D89-1540-B60B-F8DA33FBC13F}" type="presParOf" srcId="{B49A0136-851F-B54E-9BE6-F227D2528914}" destId="{83E8B4F1-B2FF-AA40-9AEB-BBE4EE5B87D7}" srcOrd="0" destOrd="0" presId="urn:microsoft.com/office/officeart/2005/8/layout/hProcess10"/>
    <dgm:cxn modelId="{F9B4C0A9-8B7B-014A-942E-178A17DCA935}" type="presParOf" srcId="{83E8B4F1-B2FF-AA40-9AEB-BBE4EE5B87D7}" destId="{F45205DD-A399-9040-956B-A2406587EA6A}" srcOrd="0" destOrd="0" presId="urn:microsoft.com/office/officeart/2005/8/layout/hProcess10"/>
    <dgm:cxn modelId="{D21BD225-C5DC-3149-83F7-997D5E932783}" type="presParOf" srcId="{83E8B4F1-B2FF-AA40-9AEB-BBE4EE5B87D7}" destId="{15C44D6D-1992-D64A-965F-16816EC15E99}" srcOrd="1" destOrd="0" presId="urn:microsoft.com/office/officeart/2005/8/layout/hProcess10"/>
    <dgm:cxn modelId="{8049EDB3-1F17-7047-B428-D5F31467A2C9}" type="presParOf" srcId="{B49A0136-851F-B54E-9BE6-F227D2528914}" destId="{A4D2B4A2-F5CA-B148-B676-ACD9C641B754}" srcOrd="1" destOrd="0" presId="urn:microsoft.com/office/officeart/2005/8/layout/hProcess10"/>
    <dgm:cxn modelId="{BAE4583A-F871-BC4B-8045-E69FE2D3DD42}" type="presParOf" srcId="{A4D2B4A2-F5CA-B148-B676-ACD9C641B754}" destId="{44DC8C1D-BBEA-AD46-992A-3C45FF450B4C}" srcOrd="0" destOrd="0" presId="urn:microsoft.com/office/officeart/2005/8/layout/hProcess10"/>
    <dgm:cxn modelId="{49A7576D-078D-1641-BB6E-84D0A317FD8C}" type="presParOf" srcId="{B49A0136-851F-B54E-9BE6-F227D2528914}" destId="{868CBA4C-71EE-6D4B-80BF-382D2C2A0698}" srcOrd="2" destOrd="0" presId="urn:microsoft.com/office/officeart/2005/8/layout/hProcess10"/>
    <dgm:cxn modelId="{D3D30B27-365C-9540-BF68-4862AAB31DE9}" type="presParOf" srcId="{868CBA4C-71EE-6D4B-80BF-382D2C2A0698}" destId="{F68B0455-42CE-3F46-823E-4522C9017767}" srcOrd="0" destOrd="0" presId="urn:microsoft.com/office/officeart/2005/8/layout/hProcess10"/>
    <dgm:cxn modelId="{1FAE9AC4-8828-8440-835E-9AA14E808D12}" type="presParOf" srcId="{868CBA4C-71EE-6D4B-80BF-382D2C2A0698}" destId="{2C1C12C8-8B36-694C-9AD6-2EF9026F006B}" srcOrd="1" destOrd="0" presId="urn:microsoft.com/office/officeart/2005/8/layout/hProcess10"/>
    <dgm:cxn modelId="{84BCB4B1-E027-584C-AE29-E5F178766926}" type="presParOf" srcId="{B49A0136-851F-B54E-9BE6-F227D2528914}" destId="{5A99E3E7-BE02-2747-BAC7-1F1E2767A4D1}" srcOrd="3" destOrd="0" presId="urn:microsoft.com/office/officeart/2005/8/layout/hProcess10"/>
    <dgm:cxn modelId="{FBDDD4DE-FE5D-E64A-9BFA-F196BD455F96}" type="presParOf" srcId="{5A99E3E7-BE02-2747-BAC7-1F1E2767A4D1}" destId="{A7CD0A6A-FED7-3A47-91DC-4C90208E999A}" srcOrd="0" destOrd="0" presId="urn:microsoft.com/office/officeart/2005/8/layout/hProcess10"/>
    <dgm:cxn modelId="{177C02C1-938D-E84F-BD13-88826ED9435E}" type="presParOf" srcId="{B49A0136-851F-B54E-9BE6-F227D2528914}" destId="{54998464-02B0-1D4D-959C-1064560A40C5}" srcOrd="4" destOrd="0" presId="urn:microsoft.com/office/officeart/2005/8/layout/hProcess10"/>
    <dgm:cxn modelId="{A4A1A1D5-C741-6949-89DE-3D8DB153B377}" type="presParOf" srcId="{54998464-02B0-1D4D-959C-1064560A40C5}" destId="{0DA405F9-6184-8D49-9567-8841009CD612}" srcOrd="0" destOrd="0" presId="urn:microsoft.com/office/officeart/2005/8/layout/hProcess10"/>
    <dgm:cxn modelId="{2269400D-D0EC-AF4F-BF7A-D0322C4FA630}" type="presParOf" srcId="{54998464-02B0-1D4D-959C-1064560A40C5}" destId="{AD6E3A49-21E8-7040-8BE9-7BCFFD071318}" srcOrd="1" destOrd="0" presId="urn:microsoft.com/office/officeart/2005/8/layout/hProcess10"/>
    <dgm:cxn modelId="{45757A7E-5D4B-1245-BD19-661EC5D26C7F}" type="presParOf" srcId="{B49A0136-851F-B54E-9BE6-F227D2528914}" destId="{5AF4F0EB-28EF-FE4C-864D-4D14C9B7D0AF}" srcOrd="5" destOrd="0" presId="urn:microsoft.com/office/officeart/2005/8/layout/hProcess10"/>
    <dgm:cxn modelId="{BF2ED75E-32D2-094C-90E4-684C5FBEA908}" type="presParOf" srcId="{5AF4F0EB-28EF-FE4C-864D-4D14C9B7D0AF}" destId="{02F7E111-EDF5-1246-A6D0-BBA47C44882F}" srcOrd="0" destOrd="0" presId="urn:microsoft.com/office/officeart/2005/8/layout/hProcess10"/>
    <dgm:cxn modelId="{445F13B9-3B2B-8F49-AFC9-67A5D031C47A}" type="presParOf" srcId="{B49A0136-851F-B54E-9BE6-F227D2528914}" destId="{D31ED6DD-59E7-4B4B-8823-63F3AD72A4DD}" srcOrd="6" destOrd="0" presId="urn:microsoft.com/office/officeart/2005/8/layout/hProcess10"/>
    <dgm:cxn modelId="{E87B2A8B-CA71-2B41-AD75-91DB96ECA463}" type="presParOf" srcId="{D31ED6DD-59E7-4B4B-8823-63F3AD72A4DD}" destId="{15BB77F7-7AA9-7249-9931-329A0FC5013A}" srcOrd="0" destOrd="0" presId="urn:microsoft.com/office/officeart/2005/8/layout/hProcess10"/>
    <dgm:cxn modelId="{AC623758-0ED9-4149-9D75-F12368C7AC11}" type="presParOf" srcId="{D31ED6DD-59E7-4B4B-8823-63F3AD72A4DD}" destId="{08F0343E-7E25-094B-966B-DD737BAAF41B}" srcOrd="1" destOrd="0" presId="urn:microsoft.com/office/officeart/2005/8/layout/hProcess10"/>
    <dgm:cxn modelId="{BCB6A8F5-4F97-254B-B001-5CCD2A1F8E75}" type="presParOf" srcId="{B49A0136-851F-B54E-9BE6-F227D2528914}" destId="{F7EE2139-28CE-5D42-BBEE-59E24EF8D946}" srcOrd="7" destOrd="0" presId="urn:microsoft.com/office/officeart/2005/8/layout/hProcess10"/>
    <dgm:cxn modelId="{77334D23-6E53-5D46-866A-55E7DF2E9F6C}" type="presParOf" srcId="{F7EE2139-28CE-5D42-BBEE-59E24EF8D946}" destId="{C94342A6-3914-C04C-936C-C638CA7AD0AF}" srcOrd="0" destOrd="0" presId="urn:microsoft.com/office/officeart/2005/8/layout/hProcess10"/>
    <dgm:cxn modelId="{39EE10B2-A3ED-204F-A0AA-9F9B5265BD01}" type="presParOf" srcId="{B49A0136-851F-B54E-9BE6-F227D2528914}" destId="{F08F5346-60E4-674A-A41B-34003A363E4E}" srcOrd="8" destOrd="0" presId="urn:microsoft.com/office/officeart/2005/8/layout/hProcess10"/>
    <dgm:cxn modelId="{A92F267C-4B28-0744-9263-84BEED80A238}" type="presParOf" srcId="{F08F5346-60E4-674A-A41B-34003A363E4E}" destId="{07991517-5E92-1946-89B4-4A6F09B0FC1E}" srcOrd="0" destOrd="0" presId="urn:microsoft.com/office/officeart/2005/8/layout/hProcess10"/>
    <dgm:cxn modelId="{AEF43158-B2D6-DE4B-9019-3F84B999DAE3}" type="presParOf" srcId="{F08F5346-60E4-674A-A41B-34003A363E4E}" destId="{52E57329-D581-8949-8562-DC600E70CD5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05DD-A399-9040-956B-A2406587EA6A}">
      <dsp:nvSpPr>
        <dsp:cNvPr id="0" name=""/>
        <dsp:cNvSpPr/>
      </dsp:nvSpPr>
      <dsp:spPr>
        <a:xfrm>
          <a:off x="264021" y="50319"/>
          <a:ext cx="1574141" cy="157413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C44D6D-1992-D64A-965F-16816EC15E99}">
      <dsp:nvSpPr>
        <dsp:cNvPr id="0" name=""/>
        <dsp:cNvSpPr/>
      </dsp:nvSpPr>
      <dsp:spPr>
        <a:xfrm>
          <a:off x="530" y="1173981"/>
          <a:ext cx="2080025" cy="111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Industria 1.0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3200" b="1" i="1" kern="1200" dirty="0"/>
            <a:t>1800’s</a:t>
          </a:r>
          <a:endParaRPr lang="en-GB" sz="2000" b="1" i="1" kern="1200" dirty="0"/>
        </a:p>
      </dsp:txBody>
      <dsp:txXfrm>
        <a:off x="33249" y="1206700"/>
        <a:ext cx="2014587" cy="1051678"/>
      </dsp:txXfrm>
    </dsp:sp>
    <dsp:sp modelId="{A4D2B4A2-F5CA-B148-B676-ACD9C641B754}">
      <dsp:nvSpPr>
        <dsp:cNvPr id="0" name=""/>
        <dsp:cNvSpPr/>
      </dsp:nvSpPr>
      <dsp:spPr>
        <a:xfrm rot="21541114">
          <a:off x="2133981" y="712496"/>
          <a:ext cx="295882" cy="20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2133986" y="754551"/>
        <a:ext cx="233600" cy="124564"/>
      </dsp:txXfrm>
    </dsp:sp>
    <dsp:sp modelId="{F68B0455-42CE-3F46-823E-4522C9017767}">
      <dsp:nvSpPr>
        <dsp:cNvPr id="0" name=""/>
        <dsp:cNvSpPr/>
      </dsp:nvSpPr>
      <dsp:spPr>
        <a:xfrm>
          <a:off x="2683418" y="8873"/>
          <a:ext cx="1574141" cy="157413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8000" r="-1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1C12C8-8B36-694C-9AD6-2EF9026F006B}">
      <dsp:nvSpPr>
        <dsp:cNvPr id="0" name=""/>
        <dsp:cNvSpPr/>
      </dsp:nvSpPr>
      <dsp:spPr>
        <a:xfrm>
          <a:off x="2415409" y="1173981"/>
          <a:ext cx="2080025" cy="111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Industria 2.0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b="1" i="1" kern="1200" dirty="0"/>
            <a:t>1900’s</a:t>
          </a:r>
          <a:endParaRPr lang="en-GB" sz="2000" b="1" i="1" kern="1200" dirty="0"/>
        </a:p>
      </dsp:txBody>
      <dsp:txXfrm>
        <a:off x="2448128" y="1206700"/>
        <a:ext cx="2014587" cy="1051678"/>
      </dsp:txXfrm>
    </dsp:sp>
    <dsp:sp modelId="{5A99E3E7-BE02-2747-BAC7-1F1E2767A4D1}">
      <dsp:nvSpPr>
        <dsp:cNvPr id="0" name=""/>
        <dsp:cNvSpPr/>
      </dsp:nvSpPr>
      <dsp:spPr>
        <a:xfrm>
          <a:off x="4546544" y="692135"/>
          <a:ext cx="288984" cy="20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546544" y="733657"/>
        <a:ext cx="226702" cy="124564"/>
      </dsp:txXfrm>
    </dsp:sp>
    <dsp:sp modelId="{0DA405F9-6184-8D49-9567-8841009CD612}">
      <dsp:nvSpPr>
        <dsp:cNvPr id="0" name=""/>
        <dsp:cNvSpPr/>
      </dsp:nvSpPr>
      <dsp:spPr>
        <a:xfrm>
          <a:off x="5083229" y="8873"/>
          <a:ext cx="1574141" cy="157413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6E3A49-21E8-7040-8BE9-7BCFFD071318}">
      <dsp:nvSpPr>
        <dsp:cNvPr id="0" name=""/>
        <dsp:cNvSpPr/>
      </dsp:nvSpPr>
      <dsp:spPr>
        <a:xfrm>
          <a:off x="4830287" y="1173981"/>
          <a:ext cx="2080025" cy="111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Industria 3.0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b="1" i="1" kern="1200" dirty="0"/>
            <a:t>2000’s</a:t>
          </a:r>
        </a:p>
      </dsp:txBody>
      <dsp:txXfrm>
        <a:off x="4863006" y="1206700"/>
        <a:ext cx="2014587" cy="1051678"/>
      </dsp:txXfrm>
    </dsp:sp>
    <dsp:sp modelId="{5AF4F0EB-28EF-FE4C-864D-4D14C9B7D0AF}">
      <dsp:nvSpPr>
        <dsp:cNvPr id="0" name=""/>
        <dsp:cNvSpPr/>
      </dsp:nvSpPr>
      <dsp:spPr>
        <a:xfrm>
          <a:off x="6935510" y="692135"/>
          <a:ext cx="278139" cy="20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6935510" y="733657"/>
        <a:ext cx="215857" cy="124564"/>
      </dsp:txXfrm>
    </dsp:sp>
    <dsp:sp modelId="{15BB77F7-7AA9-7249-9931-329A0FC5013A}">
      <dsp:nvSpPr>
        <dsp:cNvPr id="0" name=""/>
        <dsp:cNvSpPr/>
      </dsp:nvSpPr>
      <dsp:spPr>
        <a:xfrm>
          <a:off x="7452056" y="8873"/>
          <a:ext cx="1574141" cy="1574132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F0343E-7E25-094B-966B-DD737BAAF41B}">
      <dsp:nvSpPr>
        <dsp:cNvPr id="0" name=""/>
        <dsp:cNvSpPr/>
      </dsp:nvSpPr>
      <dsp:spPr>
        <a:xfrm>
          <a:off x="7245166" y="1173981"/>
          <a:ext cx="2080025" cy="111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Industria 4.0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b="1" i="1" kern="1200" dirty="0"/>
            <a:t>2010’s</a:t>
          </a:r>
        </a:p>
      </dsp:txBody>
      <dsp:txXfrm>
        <a:off x="7277885" y="1206700"/>
        <a:ext cx="2014587" cy="1051678"/>
      </dsp:txXfrm>
    </dsp:sp>
    <dsp:sp modelId="{F7EE2139-28CE-5D42-BBEE-59E24EF8D946}">
      <dsp:nvSpPr>
        <dsp:cNvPr id="0" name=""/>
        <dsp:cNvSpPr/>
      </dsp:nvSpPr>
      <dsp:spPr>
        <a:xfrm rot="8717">
          <a:off x="9350571" y="695365"/>
          <a:ext cx="324375" cy="20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9350571" y="736808"/>
        <a:ext cx="262093" cy="124564"/>
      </dsp:txXfrm>
    </dsp:sp>
    <dsp:sp modelId="{07991517-5E92-1946-89B4-4A6F09B0FC1E}">
      <dsp:nvSpPr>
        <dsp:cNvPr id="0" name=""/>
        <dsp:cNvSpPr/>
      </dsp:nvSpPr>
      <dsp:spPr>
        <a:xfrm>
          <a:off x="9952980" y="15215"/>
          <a:ext cx="1574141" cy="157413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1000" r="-3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E57329-D581-8949-8562-DC600E70CD5B}">
      <dsp:nvSpPr>
        <dsp:cNvPr id="0" name=""/>
        <dsp:cNvSpPr/>
      </dsp:nvSpPr>
      <dsp:spPr>
        <a:xfrm>
          <a:off x="9660044" y="1173981"/>
          <a:ext cx="2080025" cy="111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Industria 5.0</a:t>
          </a:r>
        </a:p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200" b="1" i="1" kern="1200" dirty="0"/>
            <a:t>2020’s</a:t>
          </a:r>
        </a:p>
      </dsp:txBody>
      <dsp:txXfrm>
        <a:off x="9692763" y="1206700"/>
        <a:ext cx="2014587" cy="1051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4FF15-26E7-4EA0-992B-A7CBC66C975B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079A5-3BB3-4520-8BBA-2797485552B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20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Oi </a:t>
            </a:r>
            <a:r>
              <a:rPr lang="en-US" dirty="0" err="1"/>
              <a:t>Pessoal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Geralmente, durante o desenvolvimento, nós vamos gastar mais tempo lendo código (nosso e de outros) do que escrevendo.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, um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associado</a:t>
            </a:r>
            <a:r>
              <a:rPr lang="en-US" dirty="0"/>
              <a:t> a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 e </a:t>
            </a:r>
            <a:r>
              <a:rPr lang="en-US" dirty="0" err="1"/>
              <a:t>facilidade</a:t>
            </a:r>
            <a:r>
              <a:rPr lang="en-US" dirty="0"/>
              <a:t> de </a:t>
            </a:r>
            <a:r>
              <a:rPr lang="en-US" dirty="0" err="1"/>
              <a:t>manutenção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Logo, o </a:t>
            </a:r>
            <a:r>
              <a:rPr lang="en-US" dirty="0" err="1"/>
              <a:t>objetivo</a:t>
            </a:r>
            <a:r>
              <a:rPr lang="en-US" dirty="0"/>
              <a:t> dessa aula é </a:t>
            </a:r>
            <a:r>
              <a:rPr lang="en-US" dirty="0" err="1"/>
              <a:t>apresentar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diretrizes</a:t>
            </a:r>
            <a:r>
              <a:rPr lang="en-US" dirty="0"/>
              <a:t> para o </a:t>
            </a:r>
            <a:r>
              <a:rPr lang="en-US" dirty="0" err="1"/>
              <a:t>desenvolvimento</a:t>
            </a:r>
            <a:r>
              <a:rPr lang="en-US" dirty="0"/>
              <a:t> de um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limpo</a:t>
            </a:r>
            <a:r>
              <a:rPr lang="en-US" dirty="0"/>
              <a:t> e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organizado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079A5-3BB3-4520-8BBA-2797485552B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33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00" y="2943924"/>
            <a:ext cx="11857565" cy="485076"/>
          </a:xfrm>
          <a:prstGeom prst="rect">
            <a:avLst/>
          </a:prstGeom>
        </p:spPr>
        <p:txBody>
          <a:bodyPr anchor="ctr">
            <a:noAutofit/>
          </a:bodyPr>
          <a:lstStyle>
            <a:lvl1pPr algn="just">
              <a:defRPr sz="3000" b="1">
                <a:solidFill>
                  <a:srgbClr val="960B22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FFBEFC-5511-449D-8D07-03AA0C370C81}"/>
              </a:ext>
            </a:extLst>
          </p:cNvPr>
          <p:cNvCxnSpPr/>
          <p:nvPr userDrawn="1"/>
        </p:nvCxnSpPr>
        <p:spPr>
          <a:xfrm>
            <a:off x="304800" y="3429000"/>
            <a:ext cx="11582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69553-E16F-4E57-BB9B-B05A35804451}"/>
              </a:ext>
            </a:extLst>
          </p:cNvPr>
          <p:cNvSpPr txBox="1"/>
          <p:nvPr userDrawn="1"/>
        </p:nvSpPr>
        <p:spPr>
          <a:xfrm>
            <a:off x="9631709" y="3429001"/>
            <a:ext cx="2283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800" dirty="0">
                <a:latin typeface="Gill Sans MT" panose="020B0502020104020203" pitchFamily="34" charset="0"/>
              </a:rPr>
              <a:t>Prof.  Héctor Azpúrua</a:t>
            </a:r>
          </a:p>
          <a:p>
            <a:pPr algn="r"/>
            <a:r>
              <a:rPr lang="pt-BR" sz="1400" dirty="0" err="1">
                <a:latin typeface="Gill Sans MT" panose="020B0502020104020203" pitchFamily="34" charset="0"/>
              </a:rPr>
              <a:t>hector.azpurua@dcc.ufmg.br</a:t>
            </a:r>
            <a:endParaRPr lang="pt-BR" sz="1400" dirty="0">
              <a:latin typeface="Gill Sans MT" panose="020B0502020104020203" pitchFamily="34" charset="0"/>
            </a:endParaRPr>
          </a:p>
        </p:txBody>
      </p:sp>
      <p:pic>
        <p:nvPicPr>
          <p:cNvPr id="13" name="Picture 2" descr="C:\Users\doug\AppData\Local\Temp\Rar$DR66.161\aplicacoes_ufmg\principal_completa2_ufmg.jpg">
            <a:extLst>
              <a:ext uri="{FF2B5EF4-FFF2-40B4-BE49-F238E27FC236}">
                <a16:creationId xmlns:a16="http://schemas.microsoft.com/office/drawing/2014/main" id="{B5A27349-7D16-4C4D-BE1D-51B01713D6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82" y="147320"/>
            <a:ext cx="1584198" cy="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92212-6AC8-6593-4F3D-ADF2EB8192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6005505"/>
            <a:ext cx="1239541" cy="576412"/>
          </a:xfrm>
          <a:prstGeom prst="rect">
            <a:avLst/>
          </a:prstGeom>
        </p:spPr>
      </p:pic>
      <p:pic>
        <p:nvPicPr>
          <p:cNvPr id="7" name="Picture 6" descr="A black and grey logo&#10;&#10;AI-generated content may be incorrect.">
            <a:extLst>
              <a:ext uri="{FF2B5EF4-FFF2-40B4-BE49-F238E27FC236}">
                <a16:creationId xmlns:a16="http://schemas.microsoft.com/office/drawing/2014/main" id="{92C48D2D-8EEF-1DF8-516A-1BA4282DA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67" y="6005513"/>
            <a:ext cx="2588023" cy="576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7CEF51-35D4-FF72-D6AA-C619E86CB1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9418" y="5883977"/>
            <a:ext cx="1363425" cy="8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8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869553-E16F-4E57-BB9B-B05A35804451}"/>
              </a:ext>
            </a:extLst>
          </p:cNvPr>
          <p:cNvSpPr txBox="1"/>
          <p:nvPr userDrawn="1"/>
        </p:nvSpPr>
        <p:spPr>
          <a:xfrm>
            <a:off x="9631709" y="3429001"/>
            <a:ext cx="2283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800" dirty="0">
                <a:latin typeface="Gill Sans MT" panose="020B0502020104020203" pitchFamily="34" charset="0"/>
              </a:rPr>
              <a:t>Prof.  Héctor Azpúrua</a:t>
            </a:r>
          </a:p>
          <a:p>
            <a:pPr algn="r"/>
            <a:r>
              <a:rPr lang="pt-BR" sz="1400" dirty="0" err="1">
                <a:latin typeface="Gill Sans MT" panose="020B0502020104020203" pitchFamily="34" charset="0"/>
              </a:rPr>
              <a:t>hector.azpurua@dcc.ufmg.br</a:t>
            </a:r>
            <a:endParaRPr lang="pt-BR" sz="1400" dirty="0">
              <a:latin typeface="Gill Sans MT" panose="020B0502020104020203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925C866-39AE-41F5-A872-2A8FBD7D4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01" y="2943000"/>
            <a:ext cx="11857564" cy="4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>
              <a:buNone/>
              <a:defRPr sz="2400">
                <a:solidFill>
                  <a:srgbClr val="960B22"/>
                </a:solidFill>
                <a:latin typeface="Gill Sans MT" panose="020B05020201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pt-B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5B0694-0EFA-4821-9285-29F99D2C7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00" y="2451556"/>
            <a:ext cx="11857565" cy="48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just">
              <a:defRPr sz="3000" b="1">
                <a:solidFill>
                  <a:srgbClr val="960B22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189A97-DCCA-4B5F-8A68-903C0FA20AAE}"/>
              </a:ext>
            </a:extLst>
          </p:cNvPr>
          <p:cNvCxnSpPr/>
          <p:nvPr userDrawn="1"/>
        </p:nvCxnSpPr>
        <p:spPr>
          <a:xfrm>
            <a:off x="304800" y="3429000"/>
            <a:ext cx="115824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doug\AppData\Local\Temp\Rar$DR66.161\aplicacoes_ufmg\principal_completa2_ufmg.jpg">
            <a:extLst>
              <a:ext uri="{FF2B5EF4-FFF2-40B4-BE49-F238E27FC236}">
                <a16:creationId xmlns:a16="http://schemas.microsoft.com/office/drawing/2014/main" id="{793B1A98-5367-4822-ACF5-896C6F7E3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82" y="147320"/>
            <a:ext cx="1584198" cy="8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8D484F-08EC-A6A7-4003-E91C802C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6005505"/>
            <a:ext cx="1239541" cy="576412"/>
          </a:xfrm>
          <a:prstGeom prst="rect">
            <a:avLst/>
          </a:prstGeom>
        </p:spPr>
      </p:pic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BF6FADA5-2F83-74C4-B970-3BB297D53E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67" y="6005513"/>
            <a:ext cx="2588023" cy="5763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D85AFF-7152-C241-DEE6-C9C4B56DCA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9418" y="5883977"/>
            <a:ext cx="1363425" cy="8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6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44559"/>
            <a:ext cx="11523133" cy="648000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rgbClr val="960B22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6000" y="6413029"/>
            <a:ext cx="7200000" cy="3240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latin typeface="Gill Sans MT" panose="020B0502020104020203" pitchFamily="34" charset="0"/>
              </a:defRPr>
            </a:lvl1pPr>
          </a:lstStyle>
          <a:p>
            <a:r>
              <a:rPr lang="pt-BR" dirty="0"/>
              <a:t>Introdução ao CAD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6967" y="6413029"/>
            <a:ext cx="990600" cy="32400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Gill Sans MT" panose="020B0502020104020203" pitchFamily="34" charset="0"/>
              </a:defRPr>
            </a:lvl1pPr>
          </a:lstStyle>
          <a:p>
            <a:fld id="{AB98E5AB-E52C-4D93-AE2B-4B76F5C227D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A35CF-02EB-4C0E-9A5A-EF652D55A8B5}"/>
              </a:ext>
            </a:extLst>
          </p:cNvPr>
          <p:cNvSpPr/>
          <p:nvPr userDrawn="1"/>
        </p:nvSpPr>
        <p:spPr>
          <a:xfrm>
            <a:off x="0" y="108559"/>
            <a:ext cx="192000" cy="720000"/>
          </a:xfrm>
          <a:prstGeom prst="rect">
            <a:avLst/>
          </a:prstGeom>
          <a:solidFill>
            <a:srgbClr val="960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E6CEA2-3FAE-4D86-9DED-5709F416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11506200" cy="4680000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3600">
                <a:latin typeface="Gill Sans MT" panose="020B0502020104020203" pitchFamily="34" charset="0"/>
              </a:defRPr>
            </a:lvl1pPr>
            <a:lvl2pPr marL="717550" indent="-26035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3200">
                <a:latin typeface="Gill Sans MT" panose="020B0502020104020203" pitchFamily="34" charset="0"/>
              </a:defRPr>
            </a:lvl2pPr>
            <a:lvl3pPr marL="11430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800">
                <a:latin typeface="Gill Sans MT" panose="020B0502020104020203" pitchFamily="34" charset="0"/>
              </a:defRPr>
            </a:lvl3pPr>
            <a:lvl4pPr marL="16002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4pPr>
            <a:lvl5pPr marL="20574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1F845C-93F3-47CE-B540-0C271EFA5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15"/>
          <a:stretch>
            <a:fillRect/>
          </a:stretch>
        </p:blipFill>
        <p:spPr>
          <a:xfrm>
            <a:off x="342901" y="6413029"/>
            <a:ext cx="304800" cy="2444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176D38-908E-255F-9518-CDEAD8DD75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90" b="17382"/>
          <a:stretch>
            <a:fillRect/>
          </a:stretch>
        </p:blipFill>
        <p:spPr>
          <a:xfrm>
            <a:off x="1427296" y="6395941"/>
            <a:ext cx="606469" cy="278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1D871-D744-8C58-370D-5A4DFC286D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5" y="6395941"/>
            <a:ext cx="278588" cy="2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54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9ACB299-7952-4A65-9BFB-10E2AF81F2C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42900" y="710968"/>
            <a:ext cx="11523133" cy="504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2800">
                <a:solidFill>
                  <a:srgbClr val="960B22"/>
                </a:solidFill>
                <a:latin typeface="Gill Sans MT" panose="020B05020201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pt-B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0549-C5C2-456C-AD83-222A7F4E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44559"/>
            <a:ext cx="11523133" cy="648000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rgbClr val="960B22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CFF4DD2-19DF-40F9-9AD4-E9CB9EB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6000" y="6413029"/>
            <a:ext cx="7200000" cy="3240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latin typeface="Gill Sans MT" panose="020B0502020104020203" pitchFamily="34" charset="0"/>
              </a:defRPr>
            </a:lvl1pPr>
          </a:lstStyle>
          <a:p>
            <a:r>
              <a:rPr lang="pt-BR" dirty="0"/>
              <a:t>Introdução ao CAD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4F6B68B-AD8A-4FED-B734-DB62E19C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967" y="6413029"/>
            <a:ext cx="990600" cy="32400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Gill Sans MT" panose="020B0502020104020203" pitchFamily="34" charset="0"/>
              </a:defRPr>
            </a:lvl1pPr>
          </a:lstStyle>
          <a:p>
            <a:fld id="{AB98E5AB-E52C-4D93-AE2B-4B76F5C227DE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CD503-CEE2-47A5-9CB7-C3873B42DDF8}"/>
              </a:ext>
            </a:extLst>
          </p:cNvPr>
          <p:cNvSpPr/>
          <p:nvPr userDrawn="1"/>
        </p:nvSpPr>
        <p:spPr>
          <a:xfrm>
            <a:off x="0" y="108560"/>
            <a:ext cx="192000" cy="1106409"/>
          </a:xfrm>
          <a:prstGeom prst="rect">
            <a:avLst/>
          </a:prstGeom>
          <a:solidFill>
            <a:srgbClr val="960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B87B68A-1C73-4CB6-A114-32F0D652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11506200" cy="4680000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3600">
                <a:latin typeface="Gill Sans MT" panose="020B0502020104020203" pitchFamily="34" charset="0"/>
              </a:defRPr>
            </a:lvl1pPr>
            <a:lvl2pPr marL="717550" indent="-26035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3200">
                <a:latin typeface="Gill Sans MT" panose="020B0502020104020203" pitchFamily="34" charset="0"/>
              </a:defRPr>
            </a:lvl2pPr>
            <a:lvl3pPr marL="11430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800">
                <a:latin typeface="Gill Sans MT" panose="020B0502020104020203" pitchFamily="34" charset="0"/>
              </a:defRPr>
            </a:lvl3pPr>
            <a:lvl4pPr marL="16002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4pPr>
            <a:lvl5pPr marL="2057400" indent="-228600">
              <a:buClr>
                <a:schemeClr val="bg2">
                  <a:lumMod val="50000"/>
                </a:schemeClr>
              </a:buClr>
              <a:buSzPct val="90000"/>
              <a:buFont typeface="Wingdings" panose="05000000000000000000" pitchFamily="2" charset="2"/>
              <a:buChar char="§"/>
              <a:defRPr sz="24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86F17-BD18-387B-0347-AE53457B0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15"/>
          <a:stretch>
            <a:fillRect/>
          </a:stretch>
        </p:blipFill>
        <p:spPr>
          <a:xfrm>
            <a:off x="342901" y="6413029"/>
            <a:ext cx="304800" cy="2444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4C0453-78CE-845C-593E-17F803C21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90" b="17382"/>
          <a:stretch>
            <a:fillRect/>
          </a:stretch>
        </p:blipFill>
        <p:spPr>
          <a:xfrm>
            <a:off x="1427296" y="6395941"/>
            <a:ext cx="606469" cy="27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88498-9DBF-070D-01C6-6038B66F11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5" y="6395941"/>
            <a:ext cx="278588" cy="2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0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7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56" r:id="rId3"/>
    <p:sldLayoutId id="2147483667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product/30-years/how-cad-changed-world-infographic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FreeCAD/FreeCA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eecad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ad.org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cad.org/downloads.php?lang=en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bcad.com/library" TargetMode="External"/><Relationship Id="rId7" Type="http://schemas.openxmlformats.org/officeDocument/2006/relationships/hyperlink" Target="https://grabcad.com/library/tank-robotic-arm-2" TargetMode="External"/><Relationship Id="rId2" Type="http://schemas.openxmlformats.org/officeDocument/2006/relationships/hyperlink" Target="https://www.thingivers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hyperlink" Target="https://makerworld.com/pt" TargetMode="External"/><Relationship Id="rId4" Type="http://schemas.openxmlformats.org/officeDocument/2006/relationships/hyperlink" Target="https://www.printable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fiemglab.com.br/o-que-e-industria-5-0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product/30-years/how-cad-changed-world-infographic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product/30-years/how-cad-changed-world-infographic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idworks.com/product/30-years/how-cad-changed-world-infographic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093540-5898-4F4F-B402-D15108CF3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Introdução ao CAD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BA67-CA90-41A4-8F64-07A2853F0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Curso de desenho 3D paramétrico: </a:t>
            </a:r>
            <a:r>
              <a:rPr lang="pt-BR" dirty="0" err="1"/>
              <a:t>FreeCAD</a:t>
            </a:r>
            <a:r>
              <a:rPr lang="pt-BR" dirty="0"/>
              <a:t> para </a:t>
            </a:r>
            <a:r>
              <a:rPr lang="pt-BR" dirty="0" err="1"/>
              <a:t>Makers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58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9687-AC95-BB6D-6E28-08F697C9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A04C9E-72A4-AE03-AFD6-9A00997C117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Processo de desenho de um produto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20DD7-EBB0-A0D5-6C18-61FF6368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408D5-C751-B999-AF3D-C0CF0E45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EDF0D-416D-FB51-4D66-034BC9ED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725FF-9057-C78D-9682-A681E28E8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4992" y="1498600"/>
            <a:ext cx="4922016" cy="46799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FA863-3E0E-6102-88F3-B2C1B2886492}"/>
              </a:ext>
            </a:extLst>
          </p:cNvPr>
          <p:cNvSpPr txBox="1"/>
          <p:nvPr/>
        </p:nvSpPr>
        <p:spPr>
          <a:xfrm rot="783133">
            <a:off x="7250689" y="806364"/>
            <a:ext cx="2612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2020’s</a:t>
            </a:r>
            <a:endParaRPr lang="pt-BR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BA20DAE-5F80-F3CC-D78F-16994A2228E5}"/>
              </a:ext>
            </a:extLst>
          </p:cNvPr>
          <p:cNvSpPr/>
          <p:nvPr/>
        </p:nvSpPr>
        <p:spPr>
          <a:xfrm>
            <a:off x="8750927" y="2254688"/>
            <a:ext cx="756538" cy="3892344"/>
          </a:xfrm>
          <a:prstGeom prst="rightBrace">
            <a:avLst>
              <a:gd name="adj1" fmla="val 94212"/>
              <a:gd name="adj2" fmla="val 7442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CC601-18D7-EB15-E501-8525DF41CD3A}"/>
              </a:ext>
            </a:extLst>
          </p:cNvPr>
          <p:cNvSpPr txBox="1"/>
          <p:nvPr/>
        </p:nvSpPr>
        <p:spPr>
          <a:xfrm>
            <a:off x="9507470" y="4823129"/>
            <a:ext cx="151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Custos desde</a:t>
            </a:r>
            <a:br>
              <a:rPr lang="pt-BR" dirty="0"/>
            </a:br>
            <a:r>
              <a:rPr lang="pt-BR" b="1" dirty="0"/>
              <a:t>$ 6000 </a:t>
            </a:r>
            <a:r>
              <a:rPr lang="pt-BR" dirty="0"/>
              <a:t>até </a:t>
            </a:r>
            <a:r>
              <a:rPr lang="pt-BR" b="1" dirty="0"/>
              <a:t>$ 0</a:t>
            </a:r>
            <a:br>
              <a:rPr lang="pt-BR" b="1" dirty="0"/>
            </a:br>
            <a:r>
              <a:rPr lang="pt-BR" b="1" dirty="0"/>
              <a:t>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435B6-DA6A-042E-0ECD-2B0C1D696772}"/>
              </a:ext>
            </a:extLst>
          </p:cNvPr>
          <p:cNvSpPr txBox="1"/>
          <p:nvPr/>
        </p:nvSpPr>
        <p:spPr>
          <a:xfrm>
            <a:off x="258184" y="6141901"/>
            <a:ext cx="643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err="1">
                <a:hlinkClick r:id="rId3"/>
              </a:rPr>
              <a:t>www.solidworks.com</a:t>
            </a:r>
            <a:r>
              <a:rPr lang="pt-BR" sz="1400" dirty="0">
                <a:hlinkClick r:id="rId3"/>
              </a:rPr>
              <a:t>/</a:t>
            </a:r>
            <a:r>
              <a:rPr lang="pt-BR" sz="1400" dirty="0" err="1">
                <a:hlinkClick r:id="rId3"/>
              </a:rPr>
              <a:t>product</a:t>
            </a:r>
            <a:r>
              <a:rPr lang="pt-BR" sz="1400" dirty="0">
                <a:hlinkClick r:id="rId3"/>
              </a:rPr>
              <a:t>/30-years/</a:t>
            </a:r>
            <a:r>
              <a:rPr lang="pt-BR" sz="1400" dirty="0" err="1">
                <a:hlinkClick r:id="rId3"/>
              </a:rPr>
              <a:t>how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cad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changed</a:t>
            </a:r>
            <a:r>
              <a:rPr lang="pt-BR" sz="1400" dirty="0">
                <a:hlinkClick r:id="rId3"/>
              </a:rPr>
              <a:t>-world-</a:t>
            </a:r>
            <a:r>
              <a:rPr lang="pt-BR" sz="1400" dirty="0" err="1">
                <a:hlinkClick r:id="rId3"/>
              </a:rPr>
              <a:t>infographic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2154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C12F-6C74-DDAC-F103-1ACAB135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C531313-2664-33FD-B369-552A45B2F5B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b="1" dirty="0"/>
              <a:t>CAD</a:t>
            </a:r>
            <a:endParaRPr lang="pt-B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CA239A-7789-1D4D-0B88-FAEA1B6F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256C0-1780-DC12-8CD1-68D135E0A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58968"/>
            <a:ext cx="7622004" cy="4680000"/>
          </a:xfrm>
        </p:spPr>
        <p:txBody>
          <a:bodyPr/>
          <a:lstStyle/>
          <a:p>
            <a:r>
              <a:rPr lang="pt-BR" sz="2400" noProof="0" dirty="0"/>
              <a:t>2D: </a:t>
            </a:r>
          </a:p>
          <a:p>
            <a:pPr lvl="1"/>
            <a:r>
              <a:rPr lang="pt-BR" sz="2000" noProof="0" dirty="0"/>
              <a:t>Documentação técnica, plantas baixas, diagramas elétricos e layouts de fábrica</a:t>
            </a:r>
          </a:p>
          <a:p>
            <a:pPr lvl="1"/>
            <a:r>
              <a:rPr lang="pt-BR" sz="2000" noProof="0" dirty="0"/>
              <a:t>Baseado em vetores (linhas, arcos, círculos) em um plano XY</a:t>
            </a:r>
          </a:p>
          <a:p>
            <a:r>
              <a:rPr lang="pt-BR" sz="2400" noProof="0" dirty="0"/>
              <a:t>3D </a:t>
            </a:r>
            <a:r>
              <a:rPr lang="pt-BR" sz="2400" noProof="0" dirty="0" err="1"/>
              <a:t>paramêtrico</a:t>
            </a:r>
            <a:r>
              <a:rPr lang="pt-BR" sz="2400" noProof="0" dirty="0"/>
              <a:t>:</a:t>
            </a:r>
          </a:p>
          <a:p>
            <a:pPr lvl="1"/>
            <a:r>
              <a:rPr lang="pt-BR" sz="2000" noProof="0" dirty="0"/>
              <a:t>Geometria 3D controlada por parâmetros (dimensões, relações matemáticas)</a:t>
            </a:r>
          </a:p>
          <a:p>
            <a:r>
              <a:rPr lang="pt-BR" sz="2400" noProof="0" dirty="0"/>
              <a:t>3D “</a:t>
            </a:r>
            <a:r>
              <a:rPr lang="pt-BR" sz="2400" noProof="0" dirty="0" err="1"/>
              <a:t>organico</a:t>
            </a:r>
            <a:r>
              <a:rPr lang="pt-BR" sz="2400" noProof="0" dirty="0"/>
              <a:t>”:</a:t>
            </a:r>
          </a:p>
          <a:p>
            <a:pPr lvl="1"/>
            <a:r>
              <a:rPr lang="pt-BR" sz="2000" noProof="0" dirty="0"/>
              <a:t>Trabalha com polígonos (malhas)</a:t>
            </a:r>
          </a:p>
          <a:p>
            <a:pPr lvl="1"/>
            <a:r>
              <a:rPr lang="pt-BR" sz="2000" noProof="0" dirty="0"/>
              <a:t>O foco é a estética visual, não a precisão dimensional milimétrica</a:t>
            </a:r>
          </a:p>
          <a:p>
            <a:r>
              <a:rPr lang="pt-BR" sz="2400" noProof="0" dirty="0"/>
              <a:t>BIM:</a:t>
            </a:r>
          </a:p>
          <a:p>
            <a:pPr lvl="1"/>
            <a:r>
              <a:rPr lang="pt-BR" sz="2000" noProof="0" dirty="0"/>
              <a:t>Evolução do CAD para Arquitetura e Construção Civil</a:t>
            </a:r>
          </a:p>
          <a:p>
            <a:pPr lvl="1"/>
            <a:r>
              <a:rPr lang="pt-BR" sz="2000" noProof="0" dirty="0"/>
              <a:t>Você não desenha apenas "linhas" ou "blocos", você insere objetos inteligentes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BD62FD-0934-E94E-1B8C-2AAB67F0A399}"/>
              </a:ext>
            </a:extLst>
          </p:cNvPr>
          <p:cNvGrpSpPr/>
          <p:nvPr/>
        </p:nvGrpSpPr>
        <p:grpSpPr>
          <a:xfrm>
            <a:off x="8648425" y="179901"/>
            <a:ext cx="2974082" cy="2042511"/>
            <a:chOff x="8407793" y="275340"/>
            <a:chExt cx="2974082" cy="2042511"/>
          </a:xfrm>
        </p:grpSpPr>
        <p:pic>
          <p:nvPicPr>
            <p:cNvPr id="6150" name="Picture 6" descr="Software CAD | Projeto 2D e 3D assistido por computador | Autodesk">
              <a:extLst>
                <a:ext uri="{FF2B5EF4-FFF2-40B4-BE49-F238E27FC236}">
                  <a16:creationId xmlns:a16="http://schemas.microsoft.com/office/drawing/2014/main" id="{78A0A36C-4CEC-E11A-CD55-0775C31F7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7793" y="275340"/>
              <a:ext cx="2974082" cy="1674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796BBC-740B-4686-06AB-657AA30C5290}"/>
                </a:ext>
              </a:extLst>
            </p:cNvPr>
            <p:cNvSpPr txBox="1"/>
            <p:nvPr/>
          </p:nvSpPr>
          <p:spPr>
            <a:xfrm>
              <a:off x="8407793" y="1948519"/>
              <a:ext cx="2974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AutoCAD 2D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1765CA-DB03-4B1A-0096-7A300659C774}"/>
              </a:ext>
            </a:extLst>
          </p:cNvPr>
          <p:cNvGrpSpPr/>
          <p:nvPr/>
        </p:nvGrpSpPr>
        <p:grpSpPr>
          <a:xfrm>
            <a:off x="8648425" y="2429158"/>
            <a:ext cx="2974082" cy="2131667"/>
            <a:chOff x="8407792" y="2546979"/>
            <a:chExt cx="2974082" cy="2131667"/>
          </a:xfrm>
        </p:grpSpPr>
        <p:pic>
          <p:nvPicPr>
            <p:cNvPr id="6148" name="Picture 4" descr="Quick Character Design in Zbrush - Cubebrush">
              <a:extLst>
                <a:ext uri="{FF2B5EF4-FFF2-40B4-BE49-F238E27FC236}">
                  <a16:creationId xmlns:a16="http://schemas.microsoft.com/office/drawing/2014/main" id="{179100FE-AD87-E832-DF9D-C2BBF08B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7793" y="2546979"/>
              <a:ext cx="2974081" cy="1487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0800D9-FC0C-1D42-EB77-1B6091CC548E}"/>
                </a:ext>
              </a:extLst>
            </p:cNvPr>
            <p:cNvSpPr txBox="1"/>
            <p:nvPr/>
          </p:nvSpPr>
          <p:spPr>
            <a:xfrm>
              <a:off x="8407792" y="4032315"/>
              <a:ext cx="2974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Modelando uma cara realista no </a:t>
              </a:r>
              <a:r>
                <a:rPr lang="pt-BR" dirty="0" err="1"/>
                <a:t>Zbrush</a:t>
              </a:r>
              <a:endParaRPr lang="pt-BR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B3EFE-926C-0185-DF10-92B1FCF53458}"/>
              </a:ext>
            </a:extLst>
          </p:cNvPr>
          <p:cNvGrpSpPr/>
          <p:nvPr/>
        </p:nvGrpSpPr>
        <p:grpSpPr>
          <a:xfrm>
            <a:off x="8648425" y="4767571"/>
            <a:ext cx="2974082" cy="1881322"/>
            <a:chOff x="8407791" y="4767571"/>
            <a:chExt cx="2974082" cy="1881322"/>
          </a:xfrm>
        </p:grpSpPr>
        <p:pic>
          <p:nvPicPr>
            <p:cNvPr id="6146" name="Picture 2" descr="Corte transversal de edifício mostrando dados BIM">
              <a:extLst>
                <a:ext uri="{FF2B5EF4-FFF2-40B4-BE49-F238E27FC236}">
                  <a16:creationId xmlns:a16="http://schemas.microsoft.com/office/drawing/2014/main" id="{6D5E0A1A-A91D-3049-235D-786C87F48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7" b="9010"/>
            <a:stretch>
              <a:fillRect/>
            </a:stretch>
          </p:blipFill>
          <p:spPr bwMode="auto">
            <a:xfrm>
              <a:off x="8407792" y="4767571"/>
              <a:ext cx="2974081" cy="151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074293-CA81-A400-A5A3-C1D3E5C33125}"/>
                </a:ext>
              </a:extLst>
            </p:cNvPr>
            <p:cNvSpPr txBox="1"/>
            <p:nvPr/>
          </p:nvSpPr>
          <p:spPr>
            <a:xfrm>
              <a:off x="8407791" y="6279561"/>
              <a:ext cx="2974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BIM de um prédio</a:t>
              </a:r>
            </a:p>
          </p:txBody>
        </p:sp>
      </p:grp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5167F784-955D-8441-252E-0AF5196D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967" y="6413029"/>
            <a:ext cx="990600" cy="324000"/>
          </a:xfrm>
        </p:spPr>
        <p:txBody>
          <a:bodyPr/>
          <a:lstStyle/>
          <a:p>
            <a:fld id="{AB98E5AB-E52C-4D93-AE2B-4B76F5C227DE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702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1815-B6BC-EE2C-1E59-DDF20662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AC554EA-146A-9D0A-8CDE-4F2563F04E9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b="1" dirty="0"/>
              <a:t>CAD</a:t>
            </a:r>
            <a:endParaRPr lang="pt-B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9094A-0032-1647-4B7B-53E3EB29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29D0C21-F17D-DC41-CE55-2854562B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967" y="6413029"/>
            <a:ext cx="990600" cy="324000"/>
          </a:xfrm>
        </p:spPr>
        <p:txBody>
          <a:bodyPr/>
          <a:lstStyle/>
          <a:p>
            <a:fld id="{AB98E5AB-E52C-4D93-AE2B-4B76F5C227DE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FEDA6C-BD07-7E03-265E-D040FFDD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Quadro comparativo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B8E5F4-ABD7-4DB7-32A6-94CAA34A7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206132"/>
              </p:ext>
            </p:extLst>
          </p:nvPr>
        </p:nvGraphicFramePr>
        <p:xfrm>
          <a:off x="342899" y="2726676"/>
          <a:ext cx="11523132" cy="247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638">
                  <a:extLst>
                    <a:ext uri="{9D8B030D-6E8A-4147-A177-3AD203B41FA5}">
                      <a16:colId xmlns:a16="http://schemas.microsoft.com/office/drawing/2014/main" val="1551326170"/>
                    </a:ext>
                  </a:extLst>
                </a:gridCol>
                <a:gridCol w="3613928">
                  <a:extLst>
                    <a:ext uri="{9D8B030D-6E8A-4147-A177-3AD203B41FA5}">
                      <a16:colId xmlns:a16="http://schemas.microsoft.com/office/drawing/2014/main" val="1512864217"/>
                    </a:ext>
                  </a:extLst>
                </a:gridCol>
                <a:gridCol w="1740124">
                  <a:extLst>
                    <a:ext uri="{9D8B030D-6E8A-4147-A177-3AD203B41FA5}">
                      <a16:colId xmlns:a16="http://schemas.microsoft.com/office/drawing/2014/main" val="208998529"/>
                    </a:ext>
                  </a:extLst>
                </a:gridCol>
                <a:gridCol w="4021442">
                  <a:extLst>
                    <a:ext uri="{9D8B030D-6E8A-4147-A177-3AD203B41FA5}">
                      <a16:colId xmlns:a16="http://schemas.microsoft.com/office/drawing/2014/main" val="2128018168"/>
                    </a:ext>
                  </a:extLst>
                </a:gridCol>
              </a:tblGrid>
              <a:tr h="41356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Tipo de 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Foco Principal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Precisão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Exemplos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6633"/>
                  </a:ext>
                </a:extLst>
              </a:tr>
              <a:tr h="412094">
                <a:tc>
                  <a:txBody>
                    <a:bodyPr/>
                    <a:lstStyle/>
                    <a:p>
                      <a:r>
                        <a:rPr lang="pt-BR" sz="2000" b="1" dirty="0"/>
                        <a:t>CAD 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Documentação /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AutoCAD, </a:t>
                      </a:r>
                      <a:r>
                        <a:rPr lang="pt-BR" sz="2000" dirty="0" err="1"/>
                        <a:t>LibreCAD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60475"/>
                  </a:ext>
                </a:extLst>
              </a:tr>
              <a:tr h="412094">
                <a:tc>
                  <a:txBody>
                    <a:bodyPr/>
                    <a:lstStyle/>
                    <a:p>
                      <a:r>
                        <a:rPr lang="pt-BR" sz="2000" b="1" dirty="0"/>
                        <a:t>3D Paramétrico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Engenharia / Mecânica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Absoluta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err="1"/>
                        <a:t>SolidWorks</a:t>
                      </a:r>
                      <a:r>
                        <a:rPr lang="pt-BR" sz="2000" dirty="0"/>
                        <a:t>, Fusion360, </a:t>
                      </a:r>
                      <a:r>
                        <a:rPr lang="pt-BR" sz="2000" b="1" dirty="0" err="1"/>
                        <a:t>FreeCAD</a:t>
                      </a:r>
                      <a:endParaRPr lang="pt-BR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46122"/>
                  </a:ext>
                </a:extLst>
              </a:tr>
              <a:tr h="412094">
                <a:tc>
                  <a:txBody>
                    <a:bodyPr/>
                    <a:lstStyle/>
                    <a:p>
                      <a:r>
                        <a:rPr lang="pt-BR" sz="2000" b="1" dirty="0"/>
                        <a:t>3D Direto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Conceito Rápido /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Média / 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err="1"/>
                        <a:t>SketchUp</a:t>
                      </a:r>
                      <a:r>
                        <a:rPr lang="pt-BR" sz="2000" dirty="0"/>
                        <a:t>, </a:t>
                      </a:r>
                      <a:r>
                        <a:rPr lang="pt-BR" sz="2000" dirty="0" err="1"/>
                        <a:t>TinkerCAD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466286"/>
                  </a:ext>
                </a:extLst>
              </a:tr>
              <a:tr h="412094">
                <a:tc>
                  <a:txBody>
                    <a:bodyPr/>
                    <a:lstStyle/>
                    <a:p>
                      <a:r>
                        <a:rPr lang="pt-BR" sz="2000" b="1" dirty="0" err="1"/>
                        <a:t>Mesh</a:t>
                      </a:r>
                      <a:r>
                        <a:rPr lang="pt-BR" sz="2000" b="1" dirty="0"/>
                        <a:t> (Poligonal)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Visual / </a:t>
                      </a:r>
                      <a:r>
                        <a:rPr lang="pt-BR" sz="2000" dirty="0" err="1"/>
                        <a:t>Artistico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Blender / </a:t>
                      </a:r>
                      <a:r>
                        <a:rPr lang="pt-BR" sz="2000" dirty="0" err="1"/>
                        <a:t>ZBrush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36721"/>
                  </a:ext>
                </a:extLst>
              </a:tr>
              <a:tr h="412094">
                <a:tc>
                  <a:txBody>
                    <a:bodyPr/>
                    <a:lstStyle/>
                    <a:p>
                      <a:r>
                        <a:rPr lang="pt-BR" sz="2000" b="1" dirty="0"/>
                        <a:t>BIM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Edificações /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err="1"/>
                        <a:t>Revit</a:t>
                      </a:r>
                      <a:r>
                        <a:rPr lang="pt-BR" sz="2000" dirty="0"/>
                        <a:t>, </a:t>
                      </a:r>
                      <a:r>
                        <a:rPr lang="pt-BR" sz="2000" dirty="0" err="1"/>
                        <a:t>FreeCAD</a:t>
                      </a:r>
                      <a:r>
                        <a:rPr lang="pt-BR" sz="2000" dirty="0"/>
                        <a:t> 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22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6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9A3E-AB5B-6F60-5AC1-A770DCE2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Porqué</a:t>
            </a:r>
            <a:r>
              <a:rPr lang="pt-BR" dirty="0"/>
              <a:t> </a:t>
            </a:r>
            <a:r>
              <a:rPr lang="pt-BR" dirty="0" err="1"/>
              <a:t>FreeCAD</a:t>
            </a:r>
            <a:r>
              <a:rPr lang="pt-BR" dirty="0"/>
              <a:t> para </a:t>
            </a:r>
            <a:r>
              <a:rPr lang="pt-BR" dirty="0" err="1"/>
              <a:t>makers</a:t>
            </a:r>
            <a:r>
              <a:rPr lang="pt-BR" dirty="0"/>
              <a:t>? (e robótica)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85B3-C935-1F5E-99CA-B91E698A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7D50B-53AF-2638-E79E-6DF70BD0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6CF60-D8F6-51A0-1EC9-F2A4AE3D2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dirty="0"/>
              <a:t>Open-</a:t>
            </a:r>
            <a:r>
              <a:rPr lang="pt-BR" sz="3200" b="1" dirty="0" err="1"/>
              <a:t>source</a:t>
            </a:r>
            <a:r>
              <a:rPr lang="pt-BR" sz="3200" dirty="0"/>
              <a:t> e de </a:t>
            </a:r>
            <a:r>
              <a:rPr lang="pt-BR" sz="3200" b="1" dirty="0"/>
              <a:t>graça</a:t>
            </a:r>
          </a:p>
          <a:p>
            <a:pPr lvl="1"/>
            <a:r>
              <a:rPr lang="pt-BR" sz="2800" dirty="0">
                <a:hlinkClick r:id="rId2"/>
              </a:rPr>
              <a:t>https://github.com/FreeCAD/FreeCAD</a:t>
            </a:r>
            <a:endParaRPr lang="pt-BR" sz="2800" dirty="0"/>
          </a:p>
          <a:p>
            <a:r>
              <a:rPr lang="pt-BR" sz="3200" dirty="0"/>
              <a:t>Comunidade gigante!</a:t>
            </a:r>
          </a:p>
          <a:p>
            <a:pPr lvl="1"/>
            <a:r>
              <a:rPr lang="pt-BR" sz="2800" dirty="0"/>
              <a:t>Plugins para as mais diversas atividades</a:t>
            </a:r>
          </a:p>
          <a:p>
            <a:pPr lvl="1"/>
            <a:r>
              <a:rPr lang="pt-BR" sz="2800" dirty="0"/>
              <a:t>Suporte da comunidade</a:t>
            </a:r>
          </a:p>
          <a:p>
            <a:pPr lvl="1"/>
            <a:r>
              <a:rPr lang="pt-BR" sz="2800" dirty="0"/>
              <a:t>Muitos vídeos e tutoriais na internet</a:t>
            </a:r>
          </a:p>
          <a:p>
            <a:r>
              <a:rPr lang="pt-BR" sz="3200" dirty="0"/>
              <a:t>Pode ser instalado localmente:</a:t>
            </a:r>
          </a:p>
          <a:p>
            <a:pPr lvl="1"/>
            <a:r>
              <a:rPr lang="pt-BR" sz="2800" dirty="0"/>
              <a:t>Outros softwares precisam da nuvem para funcionar 🌧️</a:t>
            </a:r>
          </a:p>
          <a:p>
            <a:r>
              <a:rPr lang="pt-BR" sz="3200" b="1" dirty="0"/>
              <a:t>Funciona nativamente </a:t>
            </a:r>
            <a:r>
              <a:rPr lang="pt-BR" sz="3200" dirty="0"/>
              <a:t>em Linux/Windows/MacOS! 😬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17F831-059C-5ADB-9751-CFDC7F1C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03" y="1265363"/>
            <a:ext cx="3970394" cy="2622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D7394-DC50-CD5D-88B1-E448F397B1AE}"/>
              </a:ext>
            </a:extLst>
          </p:cNvPr>
          <p:cNvSpPr txBox="1"/>
          <p:nvPr/>
        </p:nvSpPr>
        <p:spPr>
          <a:xfrm>
            <a:off x="7710803" y="3888183"/>
            <a:ext cx="39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FreeCAD</a:t>
            </a:r>
            <a:r>
              <a:rPr lang="pt-BR" dirty="0"/>
              <a:t> homepage*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E514D-E6D8-1597-2B13-AC2BE524702B}"/>
              </a:ext>
            </a:extLst>
          </p:cNvPr>
          <p:cNvSpPr txBox="1"/>
          <p:nvPr/>
        </p:nvSpPr>
        <p:spPr>
          <a:xfrm>
            <a:off x="342899" y="5988335"/>
            <a:ext cx="1150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4"/>
              </a:rPr>
              <a:t>https://</a:t>
            </a:r>
            <a:r>
              <a:rPr lang="pt-BR" sz="1400" dirty="0" err="1">
                <a:hlinkClick r:id="rId4"/>
              </a:rPr>
              <a:t>www.freecad.org</a:t>
            </a:r>
            <a:r>
              <a:rPr lang="pt-BR" sz="1400" dirty="0">
                <a:hlinkClick r:id="rId4"/>
              </a:rPr>
              <a:t>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06942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B1FF-F87A-3915-710F-48910476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6F1D-B25C-1EC5-B18D-24A5546E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Porqué</a:t>
            </a:r>
            <a:r>
              <a:rPr lang="pt-BR" dirty="0"/>
              <a:t> </a:t>
            </a:r>
            <a:r>
              <a:rPr lang="pt-BR" dirty="0" err="1"/>
              <a:t>FreeCAD</a:t>
            </a:r>
            <a:r>
              <a:rPr lang="pt-BR" dirty="0"/>
              <a:t> para </a:t>
            </a:r>
            <a:r>
              <a:rPr lang="pt-BR" dirty="0" err="1"/>
              <a:t>makers</a:t>
            </a:r>
            <a:r>
              <a:rPr lang="pt-BR" dirty="0"/>
              <a:t>? (e robótica)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71D55-8CC2-5812-E2C8-F08E8D2E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CD6BD-06B0-126A-C8D4-963E304A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C2431-9751-0B22-2431-6F4521C9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9008490" cy="4680000"/>
          </a:xfrm>
        </p:spPr>
        <p:txBody>
          <a:bodyPr/>
          <a:lstStyle/>
          <a:p>
            <a:r>
              <a:rPr lang="pt-BR" sz="3200" b="1" dirty="0"/>
              <a:t>Criado em 2002</a:t>
            </a:r>
          </a:p>
          <a:p>
            <a:r>
              <a:rPr lang="pt-BR" sz="3200" dirty="0"/>
              <a:t>Kernel baseado em </a:t>
            </a:r>
            <a:r>
              <a:rPr lang="en-GB" b="1" dirty="0" err="1"/>
              <a:t>OpenCASCADE</a:t>
            </a:r>
            <a:endParaRPr lang="en-GB" b="1" dirty="0"/>
          </a:p>
          <a:p>
            <a:pPr lvl="1"/>
            <a:r>
              <a:rPr lang="pt-BR" sz="2800" dirty="0"/>
              <a:t>Biblioteca </a:t>
            </a:r>
            <a:r>
              <a:rPr lang="en-GB" sz="2800" dirty="0"/>
              <a:t>open source </a:t>
            </a:r>
            <a:r>
              <a:rPr lang="pt-BR" sz="2800" dirty="0"/>
              <a:t>C++ que fornece:</a:t>
            </a:r>
          </a:p>
          <a:p>
            <a:pPr lvl="2"/>
            <a:r>
              <a:rPr lang="pt-BR" sz="2400" dirty="0"/>
              <a:t>Modelagem geométrica</a:t>
            </a:r>
          </a:p>
          <a:p>
            <a:pPr lvl="2"/>
            <a:r>
              <a:rPr lang="pt-BR" sz="2400" dirty="0"/>
              <a:t>Visualização</a:t>
            </a:r>
          </a:p>
          <a:p>
            <a:pPr lvl="2"/>
            <a:r>
              <a:rPr lang="pt-BR" sz="2400" dirty="0"/>
              <a:t>Troca de dados</a:t>
            </a:r>
          </a:p>
          <a:p>
            <a:r>
              <a:rPr lang="pt-BR" sz="3200" dirty="0"/>
              <a:t>E se quero “</a:t>
            </a: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programar</a:t>
            </a:r>
            <a:r>
              <a:rPr lang="pt-BR" sz="3200" dirty="0"/>
              <a:t>” modelos paramétricos?</a:t>
            </a:r>
          </a:p>
          <a:p>
            <a:pPr lvl="1"/>
            <a:r>
              <a:rPr lang="pt-BR" sz="2800" dirty="0"/>
              <a:t>Leia sobre </a:t>
            </a:r>
            <a:r>
              <a:rPr lang="pt-BR" sz="2800" b="1" dirty="0" err="1"/>
              <a:t>OpenSCAD</a:t>
            </a:r>
            <a:r>
              <a:rPr lang="pt-BR" sz="2800" b="1" dirty="0"/>
              <a:t> </a:t>
            </a:r>
            <a:endParaRPr lang="pt-BR" sz="2800" dirty="0"/>
          </a:p>
          <a:p>
            <a:pPr lvl="2"/>
            <a:r>
              <a:rPr lang="pt-BR" sz="2400" dirty="0"/>
              <a:t>Script-</a:t>
            </a:r>
            <a:r>
              <a:rPr lang="pt-BR" sz="2400" dirty="0" err="1"/>
              <a:t>based</a:t>
            </a:r>
            <a:r>
              <a:rPr lang="pt-BR" sz="2400" dirty="0"/>
              <a:t> CAD </a:t>
            </a:r>
            <a:r>
              <a:rPr lang="pt-BR" sz="2400" dirty="0" err="1"/>
              <a:t>program</a:t>
            </a:r>
            <a:endParaRPr lang="pt-BR" sz="24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1D148-819D-7E17-6923-4E96C040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03" y="1265363"/>
            <a:ext cx="3970394" cy="2622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F9B23A-4866-A3A3-CE6D-2CB1263F4791}"/>
              </a:ext>
            </a:extLst>
          </p:cNvPr>
          <p:cNvSpPr txBox="1"/>
          <p:nvPr/>
        </p:nvSpPr>
        <p:spPr>
          <a:xfrm>
            <a:off x="7710803" y="3888183"/>
            <a:ext cx="39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FreeCAD</a:t>
            </a:r>
            <a:r>
              <a:rPr lang="pt-BR" dirty="0"/>
              <a:t> homepage*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646C0-DEA9-77EB-D69B-6733D490A504}"/>
              </a:ext>
            </a:extLst>
          </p:cNvPr>
          <p:cNvSpPr txBox="1"/>
          <p:nvPr/>
        </p:nvSpPr>
        <p:spPr>
          <a:xfrm>
            <a:off x="342899" y="5988335"/>
            <a:ext cx="1150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err="1">
                <a:hlinkClick r:id="rId3"/>
              </a:rPr>
              <a:t>www.freecad.org</a:t>
            </a:r>
            <a:r>
              <a:rPr lang="pt-BR" sz="1400" dirty="0">
                <a:hlinkClick r:id="rId3"/>
              </a:rPr>
              <a:t>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3379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59B4-AC38-E42E-B993-7CA3A126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ver neste mini curso?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98ADF-D692-A77B-C0C5-DA8F6D82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D6632-647D-DA84-E4B8-84FD5D6C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FABF51-9701-2E0E-72CE-DA3E8442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9570027" cy="4680000"/>
          </a:xfrm>
        </p:spPr>
        <p:txBody>
          <a:bodyPr/>
          <a:lstStyle/>
          <a:p>
            <a:r>
              <a:rPr lang="pt-BR" sz="3200" dirty="0"/>
              <a:t>Conhecer a interface e a lógica de </a:t>
            </a:r>
            <a:r>
              <a:rPr lang="pt-BR" sz="3200" b="1" dirty="0" err="1"/>
              <a:t>FreeCAD</a:t>
            </a:r>
            <a:r>
              <a:rPr lang="pt-BR" sz="3200" dirty="0"/>
              <a:t>:</a:t>
            </a:r>
          </a:p>
          <a:p>
            <a:pPr lvl="1"/>
            <a:r>
              <a:rPr lang="pt-BR" sz="2800" dirty="0"/>
              <a:t>O conceito de área de trabalho ou </a:t>
            </a:r>
            <a:r>
              <a:rPr lang="pt-BR" sz="2800" i="1" dirty="0" err="1"/>
              <a:t>workbench</a:t>
            </a:r>
            <a:endParaRPr lang="pt-BR" sz="2800" i="1" dirty="0"/>
          </a:p>
          <a:p>
            <a:pPr lvl="1"/>
            <a:r>
              <a:rPr lang="pt-BR" sz="2800" dirty="0"/>
              <a:t>Principais áreas de trabalho</a:t>
            </a:r>
            <a:r>
              <a:rPr lang="pt-BR" sz="2800" i="1" dirty="0"/>
              <a:t>:</a:t>
            </a:r>
          </a:p>
          <a:p>
            <a:pPr lvl="2"/>
            <a:r>
              <a:rPr lang="pt-BR" sz="2400" i="1" dirty="0"/>
              <a:t>Part / </a:t>
            </a:r>
            <a:r>
              <a:rPr lang="pt-BR" sz="2400" i="1" dirty="0" err="1"/>
              <a:t>PartDesign</a:t>
            </a:r>
            <a:endParaRPr lang="pt-BR" sz="2400" i="1" dirty="0"/>
          </a:p>
          <a:p>
            <a:pPr lvl="2"/>
            <a:r>
              <a:rPr lang="pt-BR" sz="2400" i="1" dirty="0"/>
              <a:t>Sketch</a:t>
            </a:r>
          </a:p>
          <a:p>
            <a:r>
              <a:rPr lang="pt-BR" sz="3200" dirty="0"/>
              <a:t>Vamos modelar da forma </a:t>
            </a:r>
            <a:r>
              <a:rPr lang="pt-BR" sz="3200" b="1" dirty="0"/>
              <a:t>mais básica primeiro</a:t>
            </a:r>
          </a:p>
          <a:p>
            <a:pPr lvl="1"/>
            <a:r>
              <a:rPr lang="pt-BR" sz="2800" dirty="0"/>
              <a:t>Utilizando primitivas em 3D e operações binarias</a:t>
            </a:r>
          </a:p>
          <a:p>
            <a:r>
              <a:rPr lang="pt-BR" sz="3200" dirty="0"/>
              <a:t>Após isso, vamos fazer modelos com </a:t>
            </a:r>
            <a:r>
              <a:rPr lang="pt-BR" sz="3200" i="1" dirty="0"/>
              <a:t>sketches</a:t>
            </a:r>
          </a:p>
          <a:p>
            <a:r>
              <a:rPr lang="pt-BR" sz="3200" dirty="0"/>
              <a:t>Finalmente </a:t>
            </a:r>
            <a:r>
              <a:rPr lang="pt-BR" sz="3200" b="1" dirty="0"/>
              <a:t>imprimir em 3D </a:t>
            </a:r>
            <a:r>
              <a:rPr lang="pt-BR" sz="3200" dirty="0"/>
              <a:t>uma peça feita por vocês!</a:t>
            </a:r>
          </a:p>
        </p:txBody>
      </p:sp>
      <p:pic>
        <p:nvPicPr>
          <p:cNvPr id="1026" name="Picture 2" descr="Oh baby a triple - First Day on the Internet Kid Meme Generator">
            <a:extLst>
              <a:ext uri="{FF2B5EF4-FFF2-40B4-BE49-F238E27FC236}">
                <a16:creationId xmlns:a16="http://schemas.microsoft.com/office/drawing/2014/main" id="{A1E4C7BE-C22E-FF19-4311-F9FF0DDD0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0"/>
          <a:stretch>
            <a:fillRect/>
          </a:stretch>
        </p:blipFill>
        <p:spPr bwMode="auto">
          <a:xfrm>
            <a:off x="9593538" y="3428999"/>
            <a:ext cx="2598462" cy="347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53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74BD-66F2-4042-35EC-33122091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principais </a:t>
            </a:r>
            <a:r>
              <a:rPr lang="pt-BR" i="1" dirty="0" err="1"/>
              <a:t>workbenches</a:t>
            </a:r>
            <a:endParaRPr lang="pt-BR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4AD1F-762C-B343-95DF-D29A5335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EB30B-1C1D-F92E-672A-D93A3175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716AA-13AE-CF04-FDD5-266591471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dirty="0" err="1"/>
              <a:t>Sketcher</a:t>
            </a:r>
            <a:r>
              <a:rPr lang="pt-BR" sz="3200" b="1" dirty="0"/>
              <a:t> (desenhos em 2D) </a:t>
            </a:r>
          </a:p>
          <a:p>
            <a:pPr lvl="1"/>
            <a:r>
              <a:rPr lang="pt-BR" sz="2800" dirty="0"/>
              <a:t>Criar esboços totalmente definidos: a base do desenho paramétrico</a:t>
            </a:r>
          </a:p>
          <a:p>
            <a:r>
              <a:rPr lang="pt-BR" sz="3200" b="1" dirty="0"/>
              <a:t>Part Design</a:t>
            </a:r>
          </a:p>
          <a:p>
            <a:pPr lvl="1"/>
            <a:r>
              <a:rPr lang="pt-BR" sz="2800" dirty="0"/>
              <a:t>Transformar esboços 2D em uma única peça sólida 3D contínua</a:t>
            </a:r>
          </a:p>
          <a:p>
            <a:r>
              <a:rPr lang="pt-BR" sz="3200" b="1" dirty="0"/>
              <a:t>Part</a:t>
            </a:r>
          </a:p>
          <a:p>
            <a:pPr lvl="1"/>
            <a:r>
              <a:rPr lang="pt-BR" sz="2800" dirty="0"/>
              <a:t>Operações em primitivas geométricas. </a:t>
            </a:r>
          </a:p>
          <a:p>
            <a:pPr lvl="2"/>
            <a:r>
              <a:rPr lang="pt-BR" sz="2400" dirty="0"/>
              <a:t>Extrusão, operações booleanas, etc.</a:t>
            </a:r>
          </a:p>
          <a:p>
            <a:r>
              <a:rPr lang="pt-BR" sz="3200" b="1" dirty="0"/>
              <a:t>Draft</a:t>
            </a:r>
          </a:p>
          <a:p>
            <a:pPr lvl="1"/>
            <a:r>
              <a:rPr lang="pt-BR" sz="2800" dirty="0"/>
              <a:t>Operações básicas em 2D e 3D (permite criar </a:t>
            </a:r>
            <a:r>
              <a:rPr lang="pt-BR" sz="2800" i="1" dirty="0" err="1"/>
              <a:t>strings</a:t>
            </a:r>
            <a:r>
              <a:rPr lang="pt-BR" sz="2800" i="1" dirty="0"/>
              <a:t> vetoriais</a:t>
            </a:r>
            <a:r>
              <a:rPr lang="pt-BR" sz="2800" dirty="0"/>
              <a:t>)</a:t>
            </a:r>
          </a:p>
        </p:txBody>
      </p:sp>
      <p:pic>
        <p:nvPicPr>
          <p:cNvPr id="10" name="Picture 9" descr="A yellow triangle on a white square&#10;&#10;AI-generated content may be incorrect.">
            <a:extLst>
              <a:ext uri="{FF2B5EF4-FFF2-40B4-BE49-F238E27FC236}">
                <a16:creationId xmlns:a16="http://schemas.microsoft.com/office/drawing/2014/main" id="{F47C89A9-62F6-A7D6-6759-9D8BC758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4" y="4948941"/>
            <a:ext cx="533400" cy="482600"/>
          </a:xfrm>
          <a:prstGeom prst="rect">
            <a:avLst/>
          </a:prstGeom>
        </p:spPr>
      </p:pic>
      <p:pic>
        <p:nvPicPr>
          <p:cNvPr id="12" name="Picture 11" descr="A blue cube with black outline&#10;&#10;AI-generated content may be incorrect.">
            <a:extLst>
              <a:ext uri="{FF2B5EF4-FFF2-40B4-BE49-F238E27FC236}">
                <a16:creationId xmlns:a16="http://schemas.microsoft.com/office/drawing/2014/main" id="{DF30FF9A-E3FC-5537-8B63-29814F078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09" y="3545609"/>
            <a:ext cx="508000" cy="431800"/>
          </a:xfrm>
          <a:prstGeom prst="rect">
            <a:avLst/>
          </a:prstGeom>
        </p:spPr>
      </p:pic>
      <p:pic>
        <p:nvPicPr>
          <p:cNvPr id="14" name="Picture 13" descr="A blue and black logo&#10;&#10;AI-generated content may be incorrect.">
            <a:extLst>
              <a:ext uri="{FF2B5EF4-FFF2-40B4-BE49-F238E27FC236}">
                <a16:creationId xmlns:a16="http://schemas.microsoft.com/office/drawing/2014/main" id="{D682B90A-6A09-4A30-6029-B95369212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59" y="2544041"/>
            <a:ext cx="469900" cy="419100"/>
          </a:xfrm>
          <a:prstGeom prst="rect">
            <a:avLst/>
          </a:prstGeom>
        </p:spPr>
      </p:pic>
      <p:pic>
        <p:nvPicPr>
          <p:cNvPr id="16" name="Picture 15" descr="A red circle and square logo&#10;&#10;AI-generated content may be incorrect.">
            <a:extLst>
              <a:ext uri="{FF2B5EF4-FFF2-40B4-BE49-F238E27FC236}">
                <a16:creationId xmlns:a16="http://schemas.microsoft.com/office/drawing/2014/main" id="{546C616F-CF83-F2BE-5EB7-89CC008D8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22" y="1499196"/>
            <a:ext cx="520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3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228E9C-C5BB-F5F9-930D-42DE9C4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filosofia “Paramétrica”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E6592-6571-6781-1E95-F4D7CDA1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D5C07-3188-3A74-0B7A-4B65C7D1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122ED0-D889-C0B4-364B-A73E7612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6743700" cy="4680000"/>
          </a:xfrm>
        </p:spPr>
        <p:txBody>
          <a:bodyPr anchor="ctr"/>
          <a:lstStyle/>
          <a:p>
            <a:r>
              <a:rPr lang="pt-BR" sz="2800" b="1" dirty="0"/>
              <a:t>Modelagem direta (Direct </a:t>
            </a:r>
            <a:r>
              <a:rPr lang="pt-BR" sz="2800" b="1" dirty="0" err="1"/>
              <a:t>modeling</a:t>
            </a:r>
            <a:r>
              <a:rPr lang="pt-BR" sz="2800" b="1" dirty="0"/>
              <a:t>):</a:t>
            </a:r>
          </a:p>
          <a:p>
            <a:pPr lvl="1"/>
            <a:r>
              <a:rPr lang="pt-BR" sz="2400" dirty="0"/>
              <a:t>Um bloco de madeira digital</a:t>
            </a:r>
          </a:p>
          <a:p>
            <a:pPr lvl="1"/>
            <a:r>
              <a:rPr lang="pt-BR" sz="2400" dirty="0"/>
              <a:t>Para modifica-lo: é necessário </a:t>
            </a:r>
            <a:r>
              <a:rPr lang="pt-PT" sz="2400" dirty="0"/>
              <a:t>esculpi-lo ou </a:t>
            </a:r>
            <a:r>
              <a:rPr lang="pt-BR" sz="2400" dirty="0"/>
              <a:t>colar pedaços novos</a:t>
            </a:r>
          </a:p>
          <a:p>
            <a:pPr lvl="1"/>
            <a:r>
              <a:rPr lang="pt-BR" sz="2400" dirty="0"/>
              <a:t>É mais “fácil” para começar, mas é difícil em atualizar o modelo uma vez criado</a:t>
            </a:r>
          </a:p>
        </p:txBody>
      </p:sp>
      <p:pic>
        <p:nvPicPr>
          <p:cNvPr id="9" name="Picture 8" descr="A white rectangular object with a hole&#10;&#10;AI-generated content may be incorrect.">
            <a:extLst>
              <a:ext uri="{FF2B5EF4-FFF2-40B4-BE49-F238E27FC236}">
                <a16:creationId xmlns:a16="http://schemas.microsoft.com/office/drawing/2014/main" id="{2927AA64-4635-2AA4-9F48-99F819EB3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42" y="4490395"/>
            <a:ext cx="3346116" cy="1823372"/>
          </a:xfrm>
          <a:prstGeom prst="rect">
            <a:avLst/>
          </a:prstGeom>
        </p:spPr>
      </p:pic>
      <p:pic>
        <p:nvPicPr>
          <p:cNvPr id="11" name="Picture 10" descr="A computer screen shot of a rectangular object&#10;&#10;AI-generated content may be incorrect.">
            <a:extLst>
              <a:ext uri="{FF2B5EF4-FFF2-40B4-BE49-F238E27FC236}">
                <a16:creationId xmlns:a16="http://schemas.microsoft.com/office/drawing/2014/main" id="{3F6B172A-ADB3-7FC4-2890-04D6B865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42" y="609817"/>
            <a:ext cx="3346116" cy="1823372"/>
          </a:xfrm>
          <a:prstGeom prst="rect">
            <a:avLst/>
          </a:prstGeom>
        </p:spPr>
      </p:pic>
      <p:pic>
        <p:nvPicPr>
          <p:cNvPr id="13" name="Picture 12" descr="A computer screen shot of a rectangular object&#10;&#10;AI-generated content may be incorrect.">
            <a:extLst>
              <a:ext uri="{FF2B5EF4-FFF2-40B4-BE49-F238E27FC236}">
                <a16:creationId xmlns:a16="http://schemas.microsoft.com/office/drawing/2014/main" id="{540543C6-E1AB-A780-EF2D-D5ED9F08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42" y="2550106"/>
            <a:ext cx="3346116" cy="18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3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DFE51-4E1A-248A-97A2-946B99DD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033FDC-2303-4EEF-D3A1-FF3B378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filosofia “Paramétrica”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1D584-6BD3-26E4-C2CB-2D754584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33B3A-72DF-4402-DDF6-212B94AA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FEB66A-C4A8-AAD1-92C8-4D5B9A88B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7056521" cy="4680000"/>
          </a:xfrm>
        </p:spPr>
        <p:txBody>
          <a:bodyPr anchor="ctr"/>
          <a:lstStyle/>
          <a:p>
            <a:r>
              <a:rPr lang="pt-BR" sz="2800" dirty="0"/>
              <a:t>Modelagem </a:t>
            </a:r>
            <a:r>
              <a:rPr lang="pt-BR" sz="2800" b="1" dirty="0"/>
              <a:t>Paramétrica</a:t>
            </a:r>
            <a:r>
              <a:rPr lang="pt-BR" sz="2800" dirty="0"/>
              <a:t>:</a:t>
            </a:r>
          </a:p>
          <a:p>
            <a:pPr lvl="1"/>
            <a:r>
              <a:rPr lang="pt-BR" sz="2400" dirty="0"/>
              <a:t>É criado via um conjunto de </a:t>
            </a:r>
            <a:r>
              <a:rPr lang="pt-BR" sz="2400" b="1" dirty="0"/>
              <a:t>instruções</a:t>
            </a:r>
          </a:p>
          <a:p>
            <a:pPr lvl="2"/>
            <a:r>
              <a:rPr lang="pt-BR" sz="2000" dirty="0"/>
              <a:t>Formando uma arvore de ações (Model </a:t>
            </a:r>
            <a:r>
              <a:rPr lang="pt-BR" sz="2000" dirty="0" err="1"/>
              <a:t>tree</a:t>
            </a:r>
            <a:r>
              <a:rPr lang="pt-BR" sz="2000" dirty="0"/>
              <a:t>)</a:t>
            </a:r>
          </a:p>
          <a:p>
            <a:pPr lvl="1"/>
            <a:r>
              <a:rPr lang="pt-BR" sz="2400" dirty="0"/>
              <a:t>Para modifica-lo: só editar a instrução</a:t>
            </a:r>
          </a:p>
          <a:p>
            <a:pPr lvl="2"/>
            <a:r>
              <a:rPr lang="pt-BR" sz="2000" dirty="0"/>
              <a:t>Exemplo: Trocar diâmetro de um furo de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5mm</a:t>
            </a:r>
            <a:r>
              <a:rPr lang="pt-BR" sz="2000" dirty="0"/>
              <a:t> para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10mm</a:t>
            </a:r>
          </a:p>
          <a:p>
            <a:pPr lvl="1"/>
            <a:r>
              <a:rPr lang="pt-BR" sz="2400" dirty="0">
                <a:latin typeface="Gill Sans MT" panose="020B0502020104020203" pitchFamily="34" charset="77"/>
                <a:cs typeface="Courier New" panose="02070309020205020404" pitchFamily="49" charset="0"/>
              </a:rPr>
              <a:t>Mais “complexo” ao começo, mas ao longo prazo é a abordagem mais eficiente!</a:t>
            </a:r>
          </a:p>
        </p:txBody>
      </p:sp>
      <p:pic>
        <p:nvPicPr>
          <p:cNvPr id="6" name="Picture 5" descr="A silver rectangular object with a hole&#10;&#10;AI-generated content may be incorrect.">
            <a:extLst>
              <a:ext uri="{FF2B5EF4-FFF2-40B4-BE49-F238E27FC236}">
                <a16:creationId xmlns:a16="http://schemas.microsoft.com/office/drawing/2014/main" id="{49F217A4-09D9-7377-9E85-4DB5BEE7F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05" y="4345991"/>
            <a:ext cx="3364162" cy="1833205"/>
          </a:xfrm>
          <a:prstGeom prst="rect">
            <a:avLst/>
          </a:prstGeom>
        </p:spPr>
      </p:pic>
      <p:pic>
        <p:nvPicPr>
          <p:cNvPr id="9" name="Picture 8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CFD536DA-A8D9-D4F9-EB33-5D1ADE411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05" y="2443319"/>
            <a:ext cx="3364162" cy="1833205"/>
          </a:xfrm>
          <a:prstGeom prst="rect">
            <a:avLst/>
          </a:prstGeom>
        </p:spPr>
      </p:pic>
      <p:pic>
        <p:nvPicPr>
          <p:cNvPr id="11" name="Picture 10" descr="A drawing of a circle&#10;&#10;AI-generated content may be incorrect.">
            <a:extLst>
              <a:ext uri="{FF2B5EF4-FFF2-40B4-BE49-F238E27FC236}">
                <a16:creationId xmlns:a16="http://schemas.microsoft.com/office/drawing/2014/main" id="{E4A60CE0-2790-A155-043B-996DCBA89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05" y="540647"/>
            <a:ext cx="3364162" cy="18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8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837F2-C7E8-A7B0-A031-B2D557AA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384C2-F662-BCC3-F214-1ABBD3C7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filosofia “Paramétrica”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51DC9-7F09-5233-5CA1-543ABF8A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591B7-5762-0A0D-CFA8-981EF78B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A5D98D-86F3-2EF9-FAD6-CC8A0DF2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7417468" cy="4680000"/>
          </a:xfrm>
        </p:spPr>
        <p:txBody>
          <a:bodyPr anchor="ctr"/>
          <a:lstStyle/>
          <a:p>
            <a:r>
              <a:rPr lang="pt-BR" sz="2800" dirty="0"/>
              <a:t>Modelagem </a:t>
            </a:r>
            <a:r>
              <a:rPr lang="pt-BR" sz="2800" b="1" dirty="0"/>
              <a:t>Híbrida</a:t>
            </a:r>
            <a:r>
              <a:rPr lang="pt-BR" sz="2800" dirty="0"/>
              <a:t>:</a:t>
            </a:r>
          </a:p>
          <a:p>
            <a:pPr lvl="1"/>
            <a:r>
              <a:rPr lang="pt-BR" sz="2400" dirty="0"/>
              <a:t>Utiliza as vantagens da modelagem paramétrica</a:t>
            </a:r>
          </a:p>
          <a:p>
            <a:pPr lvl="2"/>
            <a:r>
              <a:rPr lang="pt-BR" sz="1600" dirty="0"/>
              <a:t>Criando o </a:t>
            </a:r>
            <a:r>
              <a:rPr lang="pt-BR" sz="1600" i="1" dirty="0"/>
              <a:t>model </a:t>
            </a:r>
            <a:r>
              <a:rPr lang="pt-BR" sz="1600" i="1" dirty="0" err="1"/>
              <a:t>tree</a:t>
            </a:r>
            <a:r>
              <a:rPr lang="pt-BR" sz="1600" dirty="0"/>
              <a:t>, e mantendo registro dos câmbios ao longo do projeto</a:t>
            </a:r>
          </a:p>
          <a:p>
            <a:pPr lvl="1"/>
            <a:r>
              <a:rPr lang="pt-BR" sz="2400" dirty="0"/>
              <a:t>Mas podemos </a:t>
            </a:r>
            <a:r>
              <a:rPr lang="pt-BR" sz="2400" b="1" dirty="0"/>
              <a:t>misturar as instruções </a:t>
            </a:r>
            <a:r>
              <a:rPr lang="pt-BR" sz="2400" dirty="0"/>
              <a:t>com operações entre entidades</a:t>
            </a:r>
          </a:p>
          <a:p>
            <a:pPr lvl="2"/>
            <a:r>
              <a:rPr lang="pt-BR" sz="2000" dirty="0"/>
              <a:t>Exemplo: Juntar duas peças criadas de forma paramétrica</a:t>
            </a:r>
          </a:p>
        </p:txBody>
      </p:sp>
      <p:pic>
        <p:nvPicPr>
          <p:cNvPr id="6" name="Picture 5" descr="A grey cylinder and a rectangular object&#10;&#10;AI-generated content may be incorrect.">
            <a:extLst>
              <a:ext uri="{FF2B5EF4-FFF2-40B4-BE49-F238E27FC236}">
                <a16:creationId xmlns:a16="http://schemas.microsoft.com/office/drawing/2014/main" id="{E98A8ADC-308F-3078-D54C-069F8CA2B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664" y="4421170"/>
            <a:ext cx="2463759" cy="1991859"/>
          </a:xfrm>
          <a:prstGeom prst="rect">
            <a:avLst/>
          </a:prstGeom>
        </p:spPr>
      </p:pic>
      <p:pic>
        <p:nvPicPr>
          <p:cNvPr id="9" name="Picture 8" descr="A black square object on a blue background&#10;&#10;AI-generated content may be incorrect.">
            <a:extLst>
              <a:ext uri="{FF2B5EF4-FFF2-40B4-BE49-F238E27FC236}">
                <a16:creationId xmlns:a16="http://schemas.microsoft.com/office/drawing/2014/main" id="{37D083B9-9C34-63F7-58D2-848D605A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664" y="2282864"/>
            <a:ext cx="2463759" cy="1991859"/>
          </a:xfrm>
          <a:prstGeom prst="rect">
            <a:avLst/>
          </a:prstGeom>
        </p:spPr>
      </p:pic>
      <p:pic>
        <p:nvPicPr>
          <p:cNvPr id="11" name="Picture 10" descr="A grey cylinder on a blue background&#10;&#10;AI-generated content may be incorrect.">
            <a:extLst>
              <a:ext uri="{FF2B5EF4-FFF2-40B4-BE49-F238E27FC236}">
                <a16:creationId xmlns:a16="http://schemas.microsoft.com/office/drawing/2014/main" id="{915445F4-7382-C027-41D3-8426D659B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663" y="144559"/>
            <a:ext cx="2463759" cy="19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86D10-E492-1945-308D-3C7A0C33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Sumario da apresentação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8C9EC-2E59-1B33-3847-1E1EBE3F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78305"/>
            <a:ext cx="11506200" cy="5300891"/>
          </a:xfrm>
        </p:spPr>
        <p:txBody>
          <a:bodyPr anchor="ctr"/>
          <a:lstStyle/>
          <a:p>
            <a:r>
              <a:rPr lang="pt-BR" sz="2800" dirty="0"/>
              <a:t>Introdução ao Computer </a:t>
            </a:r>
            <a:r>
              <a:rPr lang="pt-BR" sz="2800" dirty="0" err="1"/>
              <a:t>Aided</a:t>
            </a:r>
            <a:r>
              <a:rPr lang="pt-BR" sz="2800" dirty="0"/>
              <a:t> Design (CAD)</a:t>
            </a:r>
          </a:p>
          <a:p>
            <a:pPr lvl="1"/>
            <a:r>
              <a:rPr lang="pt-BR" sz="2400" dirty="0"/>
              <a:t>Histórico</a:t>
            </a:r>
          </a:p>
          <a:p>
            <a:pPr lvl="1"/>
            <a:r>
              <a:rPr lang="pt-BR" sz="2400" dirty="0"/>
              <a:t>Tipos de CAD</a:t>
            </a:r>
          </a:p>
          <a:p>
            <a:pPr lvl="1"/>
            <a:r>
              <a:rPr lang="pt-BR" sz="2400" dirty="0" err="1"/>
              <a:t>FreeCAD</a:t>
            </a:r>
            <a:endParaRPr lang="pt-BR" sz="2400" dirty="0"/>
          </a:p>
          <a:p>
            <a:r>
              <a:rPr lang="pt-BR" sz="2800" dirty="0"/>
              <a:t>Modulo 1:</a:t>
            </a:r>
          </a:p>
          <a:p>
            <a:pPr lvl="1"/>
            <a:r>
              <a:rPr lang="pt-BR" sz="2400" dirty="0"/>
              <a:t>Primeiros passos com </a:t>
            </a:r>
            <a:r>
              <a:rPr lang="pt-BR" sz="2400" dirty="0" err="1"/>
              <a:t>FreeCAD</a:t>
            </a:r>
            <a:r>
              <a:rPr lang="pt-BR" sz="2400" dirty="0"/>
              <a:t> e Modelagem direta</a:t>
            </a:r>
          </a:p>
          <a:p>
            <a:r>
              <a:rPr lang="pt-BR" sz="2800" dirty="0"/>
              <a:t>Modulo 2:</a:t>
            </a:r>
          </a:p>
          <a:p>
            <a:pPr lvl="1"/>
            <a:r>
              <a:rPr lang="pt-BR" sz="2400" dirty="0"/>
              <a:t>Modelagem paramétrica simples</a:t>
            </a:r>
          </a:p>
          <a:p>
            <a:r>
              <a:rPr lang="pt-BR" sz="2800" dirty="0"/>
              <a:t>Modulo 3:</a:t>
            </a:r>
          </a:p>
          <a:p>
            <a:pPr lvl="1"/>
            <a:r>
              <a:rPr lang="pt-BR" sz="2400" dirty="0"/>
              <a:t>Modelagem paramétrica complexa</a:t>
            </a:r>
          </a:p>
          <a:p>
            <a:r>
              <a:rPr lang="pt-BR" sz="2800" dirty="0"/>
              <a:t>Modulo 3:</a:t>
            </a:r>
          </a:p>
          <a:p>
            <a:pPr lvl="1"/>
            <a:r>
              <a:rPr lang="pt-BR" sz="2400" dirty="0"/>
              <a:t>Impressão 3D</a:t>
            </a:r>
          </a:p>
        </p:txBody>
      </p:sp>
    </p:spTree>
    <p:extLst>
      <p:ext uri="{BB962C8B-B14F-4D97-AF65-F5344CB8AC3E}">
        <p14:creationId xmlns:p14="http://schemas.microsoft.com/office/powerpoint/2010/main" val="5855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02DC410F-BB9C-96A1-AF43-68633B58215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Instalar e abrir </a:t>
            </a:r>
            <a:r>
              <a:rPr lang="pt-BR" dirty="0" err="1"/>
              <a:t>FreeCAD</a:t>
            </a:r>
            <a:endParaRPr lang="pt-B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7BFB1-12E0-001C-9569-EFAFE4BC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Primeira atividade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9EDF9-1380-C33B-6850-A22FB773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BF2CD-3615-5EEF-F1D0-9625253B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05032-9408-0998-EF67-49392F83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usar a versão 1.0.2 (ultima disponível em Dez 2025)</a:t>
            </a:r>
          </a:p>
          <a:p>
            <a:r>
              <a:rPr lang="pt-BR" dirty="0"/>
              <a:t>Windows e Mac:</a:t>
            </a:r>
          </a:p>
          <a:p>
            <a:pPr lvl="1"/>
            <a:r>
              <a:rPr lang="pt-BR" dirty="0"/>
              <a:t>Baixar o instalador diretamente do site</a:t>
            </a:r>
          </a:p>
          <a:p>
            <a:pPr lvl="1"/>
            <a:r>
              <a:rPr lang="pt-BR" dirty="0">
                <a:hlinkClick r:id="rId2"/>
              </a:rPr>
              <a:t>https://</a:t>
            </a:r>
            <a:r>
              <a:rPr lang="pt-BR" dirty="0" err="1">
                <a:hlinkClick r:id="rId2"/>
              </a:rPr>
              <a:t>www.freecad.org</a:t>
            </a:r>
            <a:r>
              <a:rPr lang="pt-BR" dirty="0">
                <a:hlinkClick r:id="rId2"/>
              </a:rPr>
              <a:t>/</a:t>
            </a:r>
            <a:r>
              <a:rPr lang="pt-BR" dirty="0" err="1">
                <a:hlinkClick r:id="rId2"/>
              </a:rPr>
              <a:t>downloads.php?lang</a:t>
            </a:r>
            <a:r>
              <a:rPr lang="pt-BR" dirty="0">
                <a:hlinkClick r:id="rId2"/>
              </a:rPr>
              <a:t>=</a:t>
            </a:r>
            <a:r>
              <a:rPr lang="pt-BR" dirty="0" err="1">
                <a:hlinkClick r:id="rId2"/>
              </a:rPr>
              <a:t>en</a:t>
            </a:r>
            <a:endParaRPr lang="pt-BR" dirty="0"/>
          </a:p>
          <a:p>
            <a:r>
              <a:rPr lang="pt-BR" dirty="0"/>
              <a:t>Se em Ubuntu, utilizar os repositórios (recomendado)</a:t>
            </a:r>
          </a:p>
          <a:p>
            <a:pPr lvl="1"/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add-apt-repository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ppa:freecad-maintainers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freecad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-stable</a:t>
            </a:r>
          </a:p>
          <a:p>
            <a:pPr lvl="1"/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apt update</a:t>
            </a:r>
          </a:p>
          <a:p>
            <a:pPr lvl="1"/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apt install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freecad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freecad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-doc</a:t>
            </a:r>
          </a:p>
        </p:txBody>
      </p:sp>
    </p:spTree>
    <p:extLst>
      <p:ext uri="{BB962C8B-B14F-4D97-AF65-F5344CB8AC3E}">
        <p14:creationId xmlns:p14="http://schemas.microsoft.com/office/powerpoint/2010/main" val="65374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DABD76E2-3749-DF89-F55B-B906034B59C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Visualizar um objeto 3D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A7AC3-09AC-1830-28F4-3AD94D4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Primeira atividade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9CF61-0BEF-197C-B2E4-F2CBB527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07CBB-04F4-64F8-DB77-A978864A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D10D84-3F9D-1EE2-1644-A41D9CBEC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Abaixar um modelo de um robô:</a:t>
            </a:r>
          </a:p>
          <a:p>
            <a:pPr lvl="1"/>
            <a:r>
              <a:rPr lang="pt-BR" sz="2800" dirty="0">
                <a:hlinkClick r:id="rId2"/>
              </a:rPr>
              <a:t>https://www.thingiverse.com/</a:t>
            </a:r>
            <a:endParaRPr lang="pt-BR" sz="2800" dirty="0"/>
          </a:p>
          <a:p>
            <a:pPr lvl="1"/>
            <a:r>
              <a:rPr lang="pt-BR" sz="2800" dirty="0">
                <a:hlinkClick r:id="rId3"/>
              </a:rPr>
              <a:t>https://grabcad.com/library</a:t>
            </a:r>
            <a:endParaRPr lang="pt-BR" sz="2800" dirty="0"/>
          </a:p>
          <a:p>
            <a:pPr lvl="1"/>
            <a:r>
              <a:rPr lang="pt-BR" sz="2800" dirty="0">
                <a:hlinkClick r:id="rId4"/>
              </a:rPr>
              <a:t>https://www.printables.com/</a:t>
            </a:r>
            <a:endParaRPr lang="pt-BR" sz="2800" dirty="0"/>
          </a:p>
          <a:p>
            <a:pPr lvl="1"/>
            <a:r>
              <a:rPr lang="pt-BR" sz="2800" dirty="0">
                <a:hlinkClick r:id="rId5"/>
              </a:rPr>
              <a:t>https://makerworld.com/pt</a:t>
            </a:r>
            <a:endParaRPr lang="pt-BR" dirty="0"/>
          </a:p>
          <a:p>
            <a:r>
              <a:rPr lang="pt-BR" sz="3200" dirty="0"/>
              <a:t>Pode ser nos formatos:</a:t>
            </a:r>
          </a:p>
          <a:p>
            <a:pPr lvl="1"/>
            <a:r>
              <a:rPr lang="pt-BR" sz="2800" dirty="0"/>
              <a:t>STL</a:t>
            </a:r>
          </a:p>
          <a:p>
            <a:pPr lvl="2"/>
            <a:r>
              <a:rPr lang="pt-BR" sz="2400" dirty="0"/>
              <a:t>Formato de malha 3D, </a:t>
            </a:r>
            <a:r>
              <a:rPr lang="pt-BR" sz="2400" b="1" dirty="0">
                <a:solidFill>
                  <a:srgbClr val="FF0000"/>
                </a:solidFill>
              </a:rPr>
              <a:t>não editável diretamente</a:t>
            </a:r>
          </a:p>
          <a:p>
            <a:pPr lvl="1"/>
            <a:r>
              <a:rPr lang="pt-BR" sz="2800" dirty="0"/>
              <a:t>STEP</a:t>
            </a:r>
          </a:p>
          <a:p>
            <a:pPr lvl="2"/>
            <a:r>
              <a:rPr lang="pt-BR" sz="2400" dirty="0"/>
              <a:t>Formato aberto de sólidos 3D </a:t>
            </a:r>
            <a:r>
              <a:rPr lang="pt-BR" sz="2400" b="1" dirty="0">
                <a:solidFill>
                  <a:srgbClr val="00B050"/>
                </a:solidFill>
              </a:rPr>
              <a:t>editáveis</a:t>
            </a:r>
          </a:p>
          <a:p>
            <a:pPr lvl="1"/>
            <a:endParaRPr lang="pt-BR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1A532D-5878-22A7-13AF-64A4879C674E}"/>
              </a:ext>
            </a:extLst>
          </p:cNvPr>
          <p:cNvGrpSpPr/>
          <p:nvPr/>
        </p:nvGrpSpPr>
        <p:grpSpPr>
          <a:xfrm>
            <a:off x="8324539" y="792559"/>
            <a:ext cx="3585810" cy="5268925"/>
            <a:chOff x="8058321" y="792559"/>
            <a:chExt cx="3585810" cy="5268925"/>
          </a:xfrm>
        </p:grpSpPr>
        <p:pic>
          <p:nvPicPr>
            <p:cNvPr id="7" name="Picture 6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15CD9F9B-1993-A27B-ABE6-0C8175322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321" y="792559"/>
              <a:ext cx="3585810" cy="49427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262A47-55AF-51EF-6CC2-10EDF8BE7CCF}"/>
                </a:ext>
              </a:extLst>
            </p:cNvPr>
            <p:cNvSpPr txBox="1"/>
            <p:nvPr/>
          </p:nvSpPr>
          <p:spPr>
            <a:xfrm>
              <a:off x="8058321" y="5784485"/>
              <a:ext cx="3585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hlinkClick r:id="rId7"/>
                </a:rPr>
                <a:t>https://</a:t>
              </a:r>
              <a:r>
                <a:rPr lang="pt-BR" sz="1200" dirty="0" err="1">
                  <a:hlinkClick r:id="rId7"/>
                </a:rPr>
                <a:t>grabcad.com</a:t>
              </a:r>
              <a:r>
                <a:rPr lang="pt-BR" sz="1200" dirty="0">
                  <a:hlinkClick r:id="rId7"/>
                </a:rPr>
                <a:t>/</a:t>
              </a:r>
              <a:r>
                <a:rPr lang="pt-BR" sz="1200" dirty="0" err="1">
                  <a:hlinkClick r:id="rId7"/>
                </a:rPr>
                <a:t>library</a:t>
              </a:r>
              <a:r>
                <a:rPr lang="pt-BR" sz="1200" dirty="0">
                  <a:hlinkClick r:id="rId7"/>
                </a:rPr>
                <a:t>/tank-robotic-arm-2</a:t>
              </a:r>
              <a:endParaRPr 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357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B4F2A9-FE05-8F5C-CEFD-B4746041E1F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Como os produtos são feitos?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416F0-4238-277C-D9C3-E8F1F43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37D9-AC2E-55B7-54C8-7515FDB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C7695-5162-2E92-3C63-8FB51F54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E1DFD-9F23-34C2-B2CB-5D093356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8666017" cy="4680000"/>
          </a:xfrm>
        </p:spPr>
        <p:txBody>
          <a:bodyPr/>
          <a:lstStyle/>
          <a:p>
            <a:r>
              <a:rPr lang="pt-BR" sz="2800" dirty="0"/>
              <a:t>Criação de um produto físico?</a:t>
            </a:r>
          </a:p>
          <a:p>
            <a:pPr lvl="1"/>
            <a:r>
              <a:rPr lang="pt-BR" sz="2400" dirty="0"/>
              <a:t>Anteriormente se dependia exclusivamente de pranchetas, nanquim, feito tudo </a:t>
            </a:r>
            <a:r>
              <a:rPr lang="pt-BR" sz="2400" b="1" dirty="0"/>
              <a:t>na mão!</a:t>
            </a:r>
          </a:p>
          <a:p>
            <a:pPr lvl="1"/>
            <a:r>
              <a:rPr lang="pt-BR" sz="2400" dirty="0"/>
              <a:t>Abstração mental grande para visualizar como desenhos 2D se tornariam um objeto 3D</a:t>
            </a:r>
          </a:p>
          <a:p>
            <a:r>
              <a:rPr lang="pt-BR" sz="2800" dirty="0"/>
              <a:t>Hoje, fabricação em massa, prototipagem rápida!</a:t>
            </a:r>
          </a:p>
          <a:p>
            <a:pPr lvl="1"/>
            <a:r>
              <a:rPr lang="pt-BR" sz="2400" dirty="0"/>
              <a:t>Moldes, CNC, dispositivos modernos de manufatura conseguem diminuir o tempo entre ideia </a:t>
            </a:r>
            <a:r>
              <a:rPr lang="pt-BR" sz="2400" dirty="0">
                <a:sym typeface="Wingdings" pitchFamily="2" charset="2"/>
              </a:rPr>
              <a:t> produto</a:t>
            </a:r>
            <a:endParaRPr lang="pt-BR" sz="2400" dirty="0"/>
          </a:p>
          <a:p>
            <a:r>
              <a:rPr lang="pt-BR" sz="2800" dirty="0"/>
              <a:t>Era da Modelagem da Informação:</a:t>
            </a:r>
          </a:p>
          <a:p>
            <a:pPr lvl="1"/>
            <a:r>
              <a:rPr lang="pt-BR" sz="2400" dirty="0"/>
              <a:t>O desenho não é apenas geometria; ele carrega dados sobre material, peso, centro de gravidade e processo de fabricação.</a:t>
            </a:r>
          </a:p>
        </p:txBody>
      </p:sp>
      <p:pic>
        <p:nvPicPr>
          <p:cNvPr id="2050" name="Picture 2" descr="Machining GIFs | Tenor">
            <a:extLst>
              <a:ext uri="{FF2B5EF4-FFF2-40B4-BE49-F238E27FC236}">
                <a16:creationId xmlns:a16="http://schemas.microsoft.com/office/drawing/2014/main" id="{049A3F22-5BC6-8635-760D-FDFB727D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89" y="1056592"/>
            <a:ext cx="2777066" cy="18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 Printing Time Lapse Videos, Using the Creality Ender 3 - Core77">
            <a:extLst>
              <a:ext uri="{FF2B5EF4-FFF2-40B4-BE49-F238E27FC236}">
                <a16:creationId xmlns:a16="http://schemas.microsoft.com/office/drawing/2014/main" id="{73DC5CB7-F286-9A71-123E-822392F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966" y="3719987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A8ACB5-8A98-E596-2D92-0B196E47F8D2}"/>
              </a:ext>
            </a:extLst>
          </p:cNvPr>
          <p:cNvSpPr txBox="1"/>
          <p:nvPr/>
        </p:nvSpPr>
        <p:spPr>
          <a:xfrm>
            <a:off x="9072033" y="2885641"/>
            <a:ext cx="27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Fabricação usando CNC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0969-2506-6390-3FE5-21FBCD7C07D5}"/>
              </a:ext>
            </a:extLst>
          </p:cNvPr>
          <p:cNvSpPr txBox="1"/>
          <p:nvPr/>
        </p:nvSpPr>
        <p:spPr>
          <a:xfrm>
            <a:off x="9085289" y="5223702"/>
            <a:ext cx="2777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Fabricação com manufatura aditiva (impressão 3D)</a:t>
            </a:r>
          </a:p>
        </p:txBody>
      </p:sp>
      <p:pic>
        <p:nvPicPr>
          <p:cNvPr id="2054" name="Picture 6" descr="3D Printing Time Lapse Videos, Using the Creality Ender 3 - Core77">
            <a:extLst>
              <a:ext uri="{FF2B5EF4-FFF2-40B4-BE49-F238E27FC236}">
                <a16:creationId xmlns:a16="http://schemas.microsoft.com/office/drawing/2014/main" id="{9E0FECEC-94CF-E334-43E1-1BDE7DE4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89" y="3679818"/>
            <a:ext cx="2777066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75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24F43-9E8F-A4DD-06E0-ACCA1BD5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9EFE7A-98CB-E4A2-2A7B-794D925F69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Como os produtos são feitos?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4B271-2D81-4ED9-BD7F-6D962831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9A282-BC6F-2FD1-74EB-29551A3D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81C2-5D72-C111-9EE2-D7E6140D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C435A-DE7E-C19C-9DE7-08FAEF083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11506200" cy="786804"/>
          </a:xfrm>
        </p:spPr>
        <p:txBody>
          <a:bodyPr/>
          <a:lstStyle/>
          <a:p>
            <a:r>
              <a:rPr lang="pt-BR" dirty="0"/>
              <a:t>Hoje estamos </a:t>
            </a:r>
            <a:r>
              <a:rPr lang="pt-BR" b="1" dirty="0"/>
              <a:t>migrando</a:t>
            </a:r>
            <a:r>
              <a:rPr lang="pt-BR" dirty="0"/>
              <a:t> da *Industria 4.0 </a:t>
            </a:r>
            <a:r>
              <a:rPr lang="pt-BR" dirty="0">
                <a:sym typeface="Wingdings" pitchFamily="2" charset="2"/>
              </a:rPr>
              <a:t> 5.0</a:t>
            </a:r>
            <a:endParaRPr lang="pt-B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677B73-E921-D035-6AC2-B0F6291EA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916290"/>
              </p:ext>
            </p:extLst>
          </p:nvPr>
        </p:nvGraphicFramePr>
        <p:xfrm>
          <a:off x="225700" y="2462210"/>
          <a:ext cx="11740601" cy="271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8C03DA7-683D-437A-28C2-6C995912FDE1}"/>
              </a:ext>
            </a:extLst>
          </p:cNvPr>
          <p:cNvSpPr txBox="1"/>
          <p:nvPr/>
        </p:nvSpPr>
        <p:spPr>
          <a:xfrm>
            <a:off x="267253" y="4847356"/>
            <a:ext cx="2029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Mecanização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Força hidráulica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Máquina a vapor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D9ED9-5166-B1FD-5A36-98097106F40E}"/>
              </a:ext>
            </a:extLst>
          </p:cNvPr>
          <p:cNvSpPr txBox="1"/>
          <p:nvPr/>
        </p:nvSpPr>
        <p:spPr>
          <a:xfrm>
            <a:off x="2674673" y="4847356"/>
            <a:ext cx="2029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Produção em massa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Energia 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Linha de montagem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“Fordismo”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99229-F64D-78DD-8BDD-919C99C37BB8}"/>
              </a:ext>
            </a:extLst>
          </p:cNvPr>
          <p:cNvSpPr txBox="1"/>
          <p:nvPr/>
        </p:nvSpPr>
        <p:spPr>
          <a:xfrm>
            <a:off x="5080580" y="4837837"/>
            <a:ext cx="2029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Computadores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Produção automatizada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Eletrônica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D5DA71-4275-CF05-5981-EAC444868F3A}"/>
              </a:ext>
            </a:extLst>
          </p:cNvPr>
          <p:cNvSpPr txBox="1"/>
          <p:nvPr/>
        </p:nvSpPr>
        <p:spPr>
          <a:xfrm>
            <a:off x="7488000" y="4771812"/>
            <a:ext cx="2029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Sistemas </a:t>
            </a:r>
            <a:r>
              <a:rPr lang="pt-BR" sz="1400" dirty="0" err="1"/>
              <a:t>ciber</a:t>
            </a:r>
            <a:r>
              <a:rPr lang="pt-BR" sz="1400" dirty="0"/>
              <a:t>-físicos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Aprendizado de máquina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F9164A-6700-95CE-3F12-B13E51FAEE62}"/>
              </a:ext>
            </a:extLst>
          </p:cNvPr>
          <p:cNvSpPr txBox="1"/>
          <p:nvPr/>
        </p:nvSpPr>
        <p:spPr>
          <a:xfrm>
            <a:off x="9895420" y="4771811"/>
            <a:ext cx="2029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Colaboração homem-robô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Sistemas cognitivos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Personalização extrema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DCE8D7-ABD2-6257-A946-6A624A34605B}"/>
              </a:ext>
            </a:extLst>
          </p:cNvPr>
          <p:cNvSpPr/>
          <p:nvPr/>
        </p:nvSpPr>
        <p:spPr>
          <a:xfrm>
            <a:off x="7399420" y="2286000"/>
            <a:ext cx="4667147" cy="386103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0E91D-B513-A834-78AA-1F6FF99DD251}"/>
              </a:ext>
            </a:extLst>
          </p:cNvPr>
          <p:cNvSpPr txBox="1"/>
          <p:nvPr/>
        </p:nvSpPr>
        <p:spPr>
          <a:xfrm>
            <a:off x="225700" y="6043697"/>
            <a:ext cx="3730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7"/>
              </a:rPr>
              <a:t>https://</a:t>
            </a:r>
            <a:r>
              <a:rPr lang="pt-BR" sz="1400" dirty="0" err="1">
                <a:hlinkClick r:id="rId7"/>
              </a:rPr>
              <a:t>fiemglab.com.br</a:t>
            </a:r>
            <a:r>
              <a:rPr lang="pt-BR" sz="1400" dirty="0">
                <a:hlinkClick r:id="rId7"/>
              </a:rPr>
              <a:t>/o-que-e-industria-5-0/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3788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7E2E-05BF-E6AB-2519-FF4E47E0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BAC2FD7-A777-FBD9-FF08-E82934B97B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O que é CAD?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7E030F-B7EB-A76E-5756-BCB5370C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9DE9A-CB4D-0057-127D-D39A77EC5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499196"/>
            <a:ext cx="8007016" cy="4680000"/>
          </a:xfrm>
        </p:spPr>
        <p:txBody>
          <a:bodyPr/>
          <a:lstStyle/>
          <a:p>
            <a:r>
              <a:rPr lang="pt-BR" sz="2400" b="1" noProof="0" dirty="0"/>
              <a:t>CAD ou Computer </a:t>
            </a:r>
            <a:r>
              <a:rPr lang="pt-BR" sz="2400" b="1" noProof="0" dirty="0" err="1"/>
              <a:t>Assisted</a:t>
            </a:r>
            <a:r>
              <a:rPr lang="pt-BR" sz="2400" b="1" noProof="0" dirty="0"/>
              <a:t> Design</a:t>
            </a:r>
          </a:p>
          <a:p>
            <a:pPr lvl="1"/>
            <a:r>
              <a:rPr lang="pt-BR" sz="2000" noProof="0" dirty="0"/>
              <a:t>Desenho assistido por computador</a:t>
            </a:r>
          </a:p>
          <a:p>
            <a:pPr lvl="1"/>
            <a:r>
              <a:rPr lang="pt-BR" sz="2000" dirty="0"/>
              <a:t>Sistemas computacionais (</a:t>
            </a:r>
            <a:r>
              <a:rPr lang="pt-BR" sz="2000" b="1" dirty="0"/>
              <a:t>software</a:t>
            </a:r>
            <a:r>
              <a:rPr lang="pt-BR" sz="2000" dirty="0"/>
              <a:t>)</a:t>
            </a:r>
            <a:endParaRPr lang="pt-BR" sz="2000" noProof="0" dirty="0"/>
          </a:p>
          <a:p>
            <a:r>
              <a:rPr lang="pt-BR" sz="2400" dirty="0"/>
              <a:t>U</a:t>
            </a:r>
            <a:r>
              <a:rPr lang="pt-BR" sz="2400" noProof="0" dirty="0" err="1"/>
              <a:t>tilizados</a:t>
            </a:r>
            <a:r>
              <a:rPr lang="pt-BR" sz="2400" noProof="0" dirty="0"/>
              <a:t> pela </a:t>
            </a:r>
            <a:r>
              <a:rPr lang="pt-BR" sz="2400" b="1" noProof="0" dirty="0"/>
              <a:t>engenharia</a:t>
            </a:r>
            <a:r>
              <a:rPr lang="pt-BR" sz="2400" noProof="0" dirty="0"/>
              <a:t>, arquitetura, </a:t>
            </a:r>
            <a:r>
              <a:rPr lang="pt-BR" sz="2400" b="1" noProof="0" dirty="0"/>
              <a:t>computação</a:t>
            </a:r>
            <a:r>
              <a:rPr lang="pt-BR" sz="2400" noProof="0" dirty="0"/>
              <a:t> e design para facilitar o </a:t>
            </a:r>
            <a:r>
              <a:rPr lang="pt-BR" sz="2400" u="sng" noProof="0" dirty="0"/>
              <a:t>projeto e desenho técnicos</a:t>
            </a:r>
          </a:p>
          <a:p>
            <a:r>
              <a:rPr lang="pt-BR" sz="2400" b="1" noProof="0" dirty="0"/>
              <a:t>Precisão absoluta</a:t>
            </a:r>
          </a:p>
          <a:p>
            <a:pPr lvl="1"/>
            <a:r>
              <a:rPr lang="pt-BR" sz="2000" noProof="0" dirty="0"/>
              <a:t>Casas decimais de milímetros</a:t>
            </a:r>
          </a:p>
          <a:p>
            <a:r>
              <a:rPr lang="pt-BR" sz="2400" b="1" dirty="0"/>
              <a:t>Parametrização</a:t>
            </a:r>
          </a:p>
          <a:p>
            <a:pPr lvl="1"/>
            <a:r>
              <a:rPr lang="pt-BR" sz="2000" dirty="0"/>
              <a:t>Capacidade de alterar uma medida base e ter tudo o modelo atualizado automaticamente</a:t>
            </a:r>
          </a:p>
          <a:p>
            <a:r>
              <a:rPr lang="pt-BR" sz="2400" b="1" noProof="0" dirty="0"/>
              <a:t>Visualização</a:t>
            </a:r>
          </a:p>
          <a:p>
            <a:pPr lvl="1"/>
            <a:r>
              <a:rPr lang="pt-BR" sz="2000" noProof="0" dirty="0"/>
              <a:t>Renderização rápida ou foto-realista em tempo real!</a:t>
            </a:r>
          </a:p>
        </p:txBody>
      </p:sp>
      <p:pic>
        <p:nvPicPr>
          <p:cNvPr id="3074" name="Picture 2" descr="CPC Pre-Engineering &amp; CAD - Home">
            <a:extLst>
              <a:ext uri="{FF2B5EF4-FFF2-40B4-BE49-F238E27FC236}">
                <a16:creationId xmlns:a16="http://schemas.microsoft.com/office/drawing/2014/main" id="{A5D9328B-63BD-7F17-6C1B-665AC8B9C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28" y="468559"/>
            <a:ext cx="3318410" cy="24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D (Computer-Aided Design) Types and Uses - Spiceworks">
            <a:extLst>
              <a:ext uri="{FF2B5EF4-FFF2-40B4-BE49-F238E27FC236}">
                <a16:creationId xmlns:a16="http://schemas.microsoft.com/office/drawing/2014/main" id="{95C23D8C-890A-80EA-A85E-520875C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917" y="3949783"/>
            <a:ext cx="3325395" cy="21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8F0FA-AC45-A928-2B68-5597CDF6544D}"/>
              </a:ext>
            </a:extLst>
          </p:cNvPr>
          <p:cNvSpPr txBox="1"/>
          <p:nvPr/>
        </p:nvSpPr>
        <p:spPr>
          <a:xfrm>
            <a:off x="8372828" y="2959096"/>
            <a:ext cx="330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Desenho 3D de uma câmera customizada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4A40-3580-98C6-EC38-3CC1BC9770F6}"/>
              </a:ext>
            </a:extLst>
          </p:cNvPr>
          <p:cNvSpPr txBox="1"/>
          <p:nvPr/>
        </p:nvSpPr>
        <p:spPr>
          <a:xfrm>
            <a:off x="8361372" y="6086631"/>
            <a:ext cx="330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Projeto de engenharia de um sistema de reduções</a:t>
            </a:r>
          </a:p>
        </p:txBody>
      </p:sp>
    </p:spTree>
    <p:extLst>
      <p:ext uri="{BB962C8B-B14F-4D97-AF65-F5344CB8AC3E}">
        <p14:creationId xmlns:p14="http://schemas.microsoft.com/office/powerpoint/2010/main" val="124549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D4463-ED1F-4720-1A69-9189863D0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48D3B57-7957-E009-7FE0-7469519A9E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O que é CAD?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0AA03-873F-1490-420D-EA808AB8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69265-CEAB-92A4-66F5-67E50260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99196"/>
            <a:ext cx="8163425" cy="4680000"/>
          </a:xfrm>
        </p:spPr>
        <p:txBody>
          <a:bodyPr/>
          <a:lstStyle/>
          <a:p>
            <a:r>
              <a:rPr lang="pt-BR" sz="2400" b="1" noProof="0" dirty="0"/>
              <a:t>CAD é a </a:t>
            </a:r>
            <a:r>
              <a:rPr lang="pt-BR" sz="2400" dirty="0"/>
              <a:t>língua franca da Indústria 4.0</a:t>
            </a:r>
          </a:p>
          <a:p>
            <a:pPr lvl="1"/>
            <a:r>
              <a:rPr lang="pt-BR" sz="2000" dirty="0"/>
              <a:t>Nada é construído hoje sem um </a:t>
            </a:r>
            <a:r>
              <a:rPr lang="pt-BR" sz="2000" b="1" dirty="0"/>
              <a:t>gêmeo digital</a:t>
            </a:r>
            <a:r>
              <a:rPr lang="pt-BR" sz="2000" dirty="0"/>
              <a:t> (Digital Twin)</a:t>
            </a:r>
          </a:p>
          <a:p>
            <a:pPr lvl="1"/>
            <a:r>
              <a:rPr lang="pt-BR" sz="2000" dirty="0"/>
              <a:t>Permite simular </a:t>
            </a:r>
            <a:r>
              <a:rPr lang="pt-BR" sz="2000" b="1" dirty="0"/>
              <a:t>estresse mecânico</a:t>
            </a:r>
            <a:r>
              <a:rPr lang="pt-BR" sz="2000" dirty="0"/>
              <a:t>, fluxo de fluidos e até a montagem de peças antes que o mundo físico seja tocado 🦾</a:t>
            </a:r>
          </a:p>
          <a:p>
            <a:pPr lvl="1"/>
            <a:r>
              <a:rPr lang="pt-BR" sz="2000" b="1" dirty="0"/>
              <a:t>Reduz drasticamente erros de projeto </a:t>
            </a:r>
            <a:r>
              <a:rPr lang="pt-BR" sz="2000" dirty="0"/>
              <a:t>que, antigamente, custavam milhões</a:t>
            </a:r>
            <a:endParaRPr lang="pt-BR" sz="2400" dirty="0"/>
          </a:p>
          <a:p>
            <a:r>
              <a:rPr lang="pt-BR" sz="2400" noProof="0" dirty="0"/>
              <a:t>Ferramentas:</a:t>
            </a:r>
          </a:p>
          <a:p>
            <a:pPr lvl="1"/>
            <a:r>
              <a:rPr lang="pt-BR" sz="2000" noProof="0" dirty="0"/>
              <a:t>Construção de </a:t>
            </a:r>
            <a:r>
              <a:rPr lang="pt-BR" sz="2000" b="1" noProof="0" dirty="0"/>
              <a:t>entidades geométricas planas</a:t>
            </a:r>
          </a:p>
          <a:p>
            <a:pPr lvl="2"/>
            <a:r>
              <a:rPr lang="pt-BR" sz="1800" noProof="0" dirty="0"/>
              <a:t>Linhas, curvas e polígonos</a:t>
            </a:r>
          </a:p>
          <a:p>
            <a:pPr lvl="1"/>
            <a:r>
              <a:rPr lang="pt-BR" sz="2000" noProof="0" dirty="0"/>
              <a:t>Objetos tridimensionais (ou </a:t>
            </a:r>
            <a:r>
              <a:rPr lang="pt-BR" sz="2000" b="1" noProof="0" dirty="0"/>
              <a:t>primitivas 3D</a:t>
            </a:r>
            <a:r>
              <a:rPr lang="pt-BR" sz="2000" noProof="0" dirty="0"/>
              <a:t>)</a:t>
            </a:r>
          </a:p>
          <a:p>
            <a:pPr lvl="2"/>
            <a:r>
              <a:rPr lang="pt-BR" sz="1800" noProof="0" dirty="0"/>
              <a:t>Cubos, esferas, etc.</a:t>
            </a:r>
          </a:p>
          <a:p>
            <a:pPr lvl="1"/>
            <a:r>
              <a:rPr lang="pt-BR" sz="2000" noProof="0" dirty="0"/>
              <a:t>Formas de </a:t>
            </a:r>
            <a:r>
              <a:rPr lang="pt-BR" sz="2000" b="1" noProof="0" dirty="0"/>
              <a:t>relacionar esses elementos</a:t>
            </a:r>
          </a:p>
          <a:p>
            <a:pPr lvl="2"/>
            <a:r>
              <a:rPr lang="pt-BR" sz="1800" noProof="0" dirty="0"/>
              <a:t>Criar um arredondamento numa quina</a:t>
            </a:r>
          </a:p>
          <a:p>
            <a:pPr lvl="2"/>
            <a:r>
              <a:rPr lang="pt-BR" sz="1800" noProof="0" dirty="0"/>
              <a:t>Subtrair as formas de dois objetos para obter um terceiro objeto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46ECD5-E0B3-15EC-74A7-8581D0A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2828" y="430756"/>
            <a:ext cx="3318410" cy="186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80EF6A-9A62-0017-96AA-DD9C3FBA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917" y="4076501"/>
            <a:ext cx="3325395" cy="186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9B6F0-0A0B-2E99-9EDD-D575DA755242}"/>
              </a:ext>
            </a:extLst>
          </p:cNvPr>
          <p:cNvSpPr txBox="1"/>
          <p:nvPr/>
        </p:nvSpPr>
        <p:spPr>
          <a:xfrm>
            <a:off x="8388754" y="2299066"/>
            <a:ext cx="3302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Gêmeo digital de uma turbina, permite simular cargas, temperatura, resistência do ar, etc. antes e depois da fabricação!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6EE50-BA0A-670B-22D1-A246E5644E03}"/>
              </a:ext>
            </a:extLst>
          </p:cNvPr>
          <p:cNvSpPr txBox="1"/>
          <p:nvPr/>
        </p:nvSpPr>
        <p:spPr>
          <a:xfrm>
            <a:off x="8361372" y="6086631"/>
            <a:ext cx="330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Primitivas geométricas normalmente usadas no CAD</a:t>
            </a:r>
          </a:p>
        </p:txBody>
      </p:sp>
    </p:spTree>
    <p:extLst>
      <p:ext uri="{BB962C8B-B14F-4D97-AF65-F5344CB8AC3E}">
        <p14:creationId xmlns:p14="http://schemas.microsoft.com/office/powerpoint/2010/main" val="208594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AA3026-B663-69B0-2956-65EE5BF0885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42900" y="710968"/>
            <a:ext cx="11523133" cy="504000"/>
          </a:xfrm>
        </p:spPr>
        <p:txBody>
          <a:bodyPr/>
          <a:lstStyle/>
          <a:p>
            <a:r>
              <a:rPr lang="pt-BR" dirty="0"/>
              <a:t>Processo de desenho de um produto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03F40-7892-EB73-B0A3-7A14BC12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44559"/>
            <a:ext cx="11523133" cy="648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AEF7B-E966-3F24-DEC0-7569051F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6000" y="6413029"/>
            <a:ext cx="7200000" cy="324000"/>
          </a:xfrm>
        </p:spPr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D3B29-037E-A298-77D7-7D132069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967" y="6413029"/>
            <a:ext cx="990600" cy="324000"/>
          </a:xfrm>
        </p:spPr>
        <p:txBody>
          <a:bodyPr/>
          <a:lstStyle/>
          <a:p>
            <a:fld id="{AB98E5AB-E52C-4D93-AE2B-4B76F5C227DE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8" name="Content Placeholder 7" descr="A drawing of a drawing table&#10;&#10;AI-generated content may be incorrect.">
            <a:extLst>
              <a:ext uri="{FF2B5EF4-FFF2-40B4-BE49-F238E27FC236}">
                <a16:creationId xmlns:a16="http://schemas.microsoft.com/office/drawing/2014/main" id="{997791CC-8FF2-8130-7C7E-C1B55DE6F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2" y="1498600"/>
            <a:ext cx="4922016" cy="4679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8B4C3F-F126-6144-2EFF-B1B3DDC77FC7}"/>
              </a:ext>
            </a:extLst>
          </p:cNvPr>
          <p:cNvSpPr txBox="1"/>
          <p:nvPr/>
        </p:nvSpPr>
        <p:spPr>
          <a:xfrm rot="783133">
            <a:off x="7250689" y="806364"/>
            <a:ext cx="2612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1970’s</a:t>
            </a:r>
            <a:endParaRPr lang="pt-BR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DE9B5-E510-4C41-E599-714DB5B77DC5}"/>
              </a:ext>
            </a:extLst>
          </p:cNvPr>
          <p:cNvSpPr txBox="1"/>
          <p:nvPr/>
        </p:nvSpPr>
        <p:spPr>
          <a:xfrm>
            <a:off x="342901" y="1498600"/>
            <a:ext cx="3292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Como era o processo de </a:t>
            </a:r>
            <a:r>
              <a:rPr lang="pt-BR" sz="2400" b="1" dirty="0"/>
              <a:t>criação de um produto</a:t>
            </a:r>
            <a:r>
              <a:rPr lang="pt-BR" sz="2400" dirty="0"/>
              <a:t>? 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17F1B-294E-3FBF-ED2D-C755CEBCF105}"/>
              </a:ext>
            </a:extLst>
          </p:cNvPr>
          <p:cNvSpPr txBox="1"/>
          <p:nvPr/>
        </p:nvSpPr>
        <p:spPr>
          <a:xfrm>
            <a:off x="258184" y="6141901"/>
            <a:ext cx="643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err="1">
                <a:hlinkClick r:id="rId3"/>
              </a:rPr>
              <a:t>www.solidworks.com</a:t>
            </a:r>
            <a:r>
              <a:rPr lang="pt-BR" sz="1400" dirty="0">
                <a:hlinkClick r:id="rId3"/>
              </a:rPr>
              <a:t>/</a:t>
            </a:r>
            <a:r>
              <a:rPr lang="pt-BR" sz="1400" dirty="0" err="1">
                <a:hlinkClick r:id="rId3"/>
              </a:rPr>
              <a:t>product</a:t>
            </a:r>
            <a:r>
              <a:rPr lang="pt-BR" sz="1400" dirty="0">
                <a:hlinkClick r:id="rId3"/>
              </a:rPr>
              <a:t>/30-years/</a:t>
            </a:r>
            <a:r>
              <a:rPr lang="pt-BR" sz="1400" dirty="0" err="1">
                <a:hlinkClick r:id="rId3"/>
              </a:rPr>
              <a:t>how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cad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changed</a:t>
            </a:r>
            <a:r>
              <a:rPr lang="pt-BR" sz="1400" dirty="0">
                <a:hlinkClick r:id="rId3"/>
              </a:rPr>
              <a:t>-world-</a:t>
            </a:r>
            <a:r>
              <a:rPr lang="pt-BR" sz="1400" dirty="0" err="1">
                <a:hlinkClick r:id="rId3"/>
              </a:rPr>
              <a:t>infographic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6621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A30C-3D50-2A56-4EEB-98C2D1DEA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C120674-8BE3-A1F1-D39C-458A9094823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Processo de desenho de um produto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1592F-75EF-FA2B-A042-C74FB4D7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06B9B-35C3-2641-A168-D1CBA7DC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3B8E9-53C1-805A-C9C0-26F660C5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155823-F48F-833B-A2F4-8E28B606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4992" y="1498600"/>
            <a:ext cx="4922016" cy="46799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9E86E-4556-0C27-FF41-B8A22B63B7CC}"/>
              </a:ext>
            </a:extLst>
          </p:cNvPr>
          <p:cNvSpPr txBox="1"/>
          <p:nvPr/>
        </p:nvSpPr>
        <p:spPr>
          <a:xfrm rot="783133">
            <a:off x="7250689" y="806364"/>
            <a:ext cx="2612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1980’s</a:t>
            </a:r>
            <a:endParaRPr lang="pt-BR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93128-99BD-9861-6FE3-C17C811B1154}"/>
              </a:ext>
            </a:extLst>
          </p:cNvPr>
          <p:cNvSpPr txBox="1"/>
          <p:nvPr/>
        </p:nvSpPr>
        <p:spPr>
          <a:xfrm>
            <a:off x="258184" y="6141901"/>
            <a:ext cx="643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err="1">
                <a:hlinkClick r:id="rId3"/>
              </a:rPr>
              <a:t>www.solidworks.com</a:t>
            </a:r>
            <a:r>
              <a:rPr lang="pt-BR" sz="1400" dirty="0">
                <a:hlinkClick r:id="rId3"/>
              </a:rPr>
              <a:t>/</a:t>
            </a:r>
            <a:r>
              <a:rPr lang="pt-BR" sz="1400" dirty="0" err="1">
                <a:hlinkClick r:id="rId3"/>
              </a:rPr>
              <a:t>product</a:t>
            </a:r>
            <a:r>
              <a:rPr lang="pt-BR" sz="1400" dirty="0">
                <a:hlinkClick r:id="rId3"/>
              </a:rPr>
              <a:t>/30-years/</a:t>
            </a:r>
            <a:r>
              <a:rPr lang="pt-BR" sz="1400" dirty="0" err="1">
                <a:hlinkClick r:id="rId3"/>
              </a:rPr>
              <a:t>how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cad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changed</a:t>
            </a:r>
            <a:r>
              <a:rPr lang="pt-BR" sz="1400" dirty="0">
                <a:hlinkClick r:id="rId3"/>
              </a:rPr>
              <a:t>-world-</a:t>
            </a:r>
            <a:r>
              <a:rPr lang="pt-BR" sz="1400" dirty="0" err="1">
                <a:hlinkClick r:id="rId3"/>
              </a:rPr>
              <a:t>infographic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8681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3ABCD-6AA3-306F-6BBE-D89A0C834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F89C53-9801-6E61-F4D3-FCA4F03A980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Processo de desenho de um produto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79262-81C4-7846-7977-DED4EAB5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C2D1E-3EDC-0F84-11EB-D2DAE776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ao CAD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7A72B-7778-7184-D6F2-EAFF6BFC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E5AB-E52C-4D93-AE2B-4B76F5C227DE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24664E-53B5-A8C1-8A5E-F5EE4AC7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4992" y="1498600"/>
            <a:ext cx="4922016" cy="46799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94297-60DE-80A9-F08F-B865109C87BC}"/>
              </a:ext>
            </a:extLst>
          </p:cNvPr>
          <p:cNvSpPr txBox="1"/>
          <p:nvPr/>
        </p:nvSpPr>
        <p:spPr>
          <a:xfrm rot="783133">
            <a:off x="7250689" y="806364"/>
            <a:ext cx="2612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1990’s</a:t>
            </a:r>
            <a:endParaRPr lang="pt-BR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7F7A9-8A7D-3791-31B7-C671B723B788}"/>
              </a:ext>
            </a:extLst>
          </p:cNvPr>
          <p:cNvSpPr txBox="1"/>
          <p:nvPr/>
        </p:nvSpPr>
        <p:spPr>
          <a:xfrm>
            <a:off x="258184" y="6141901"/>
            <a:ext cx="643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>
                <a:hlinkClick r:id="rId3"/>
              </a:rPr>
              <a:t>https://</a:t>
            </a:r>
            <a:r>
              <a:rPr lang="pt-BR" sz="1400" dirty="0" err="1">
                <a:hlinkClick r:id="rId3"/>
              </a:rPr>
              <a:t>www.solidworks.com</a:t>
            </a:r>
            <a:r>
              <a:rPr lang="pt-BR" sz="1400" dirty="0">
                <a:hlinkClick r:id="rId3"/>
              </a:rPr>
              <a:t>/</a:t>
            </a:r>
            <a:r>
              <a:rPr lang="pt-BR" sz="1400" dirty="0" err="1">
                <a:hlinkClick r:id="rId3"/>
              </a:rPr>
              <a:t>product</a:t>
            </a:r>
            <a:r>
              <a:rPr lang="pt-BR" sz="1400" dirty="0">
                <a:hlinkClick r:id="rId3"/>
              </a:rPr>
              <a:t>/30-years/</a:t>
            </a:r>
            <a:r>
              <a:rPr lang="pt-BR" sz="1400" dirty="0" err="1">
                <a:hlinkClick r:id="rId3"/>
              </a:rPr>
              <a:t>how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cad</a:t>
            </a:r>
            <a:r>
              <a:rPr lang="pt-BR" sz="1400" dirty="0">
                <a:hlinkClick r:id="rId3"/>
              </a:rPr>
              <a:t>-</a:t>
            </a:r>
            <a:r>
              <a:rPr lang="pt-BR" sz="1400" dirty="0" err="1">
                <a:hlinkClick r:id="rId3"/>
              </a:rPr>
              <a:t>changed</a:t>
            </a:r>
            <a:r>
              <a:rPr lang="pt-BR" sz="1400" dirty="0">
                <a:hlinkClick r:id="rId3"/>
              </a:rPr>
              <a:t>-world-</a:t>
            </a:r>
            <a:r>
              <a:rPr lang="pt-BR" sz="1400" dirty="0" err="1">
                <a:hlinkClick r:id="rId3"/>
              </a:rPr>
              <a:t>infographic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8477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C4C41A4-53BF-4FD0-890F-04B8082AA4F1}" vid="{EE9E2396-C853-4D1A-9E14-2703AA6666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17858</TotalTime>
  <Words>1408</Words>
  <Application>Microsoft Macintosh PowerPoint</Application>
  <PresentationFormat>Widescreen</PresentationFormat>
  <Paragraphs>273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Gill Sans MT</vt:lpstr>
      <vt:lpstr>Wingdings</vt:lpstr>
      <vt:lpstr>Office Theme</vt:lpstr>
      <vt:lpstr>Curso de desenho 3D paramétrico: FreeCAD para Makers</vt:lpstr>
      <vt:lpstr>Sumario da apresentação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Porqué FreeCAD para makers? (e robótica)</vt:lpstr>
      <vt:lpstr>Porqué FreeCAD para makers? (e robótica)</vt:lpstr>
      <vt:lpstr>O que vamos ver neste mini curso?</vt:lpstr>
      <vt:lpstr>Os principais workbenches</vt:lpstr>
      <vt:lpstr>A filosofia “Paramétrica”</vt:lpstr>
      <vt:lpstr>A filosofia “Paramétrica”</vt:lpstr>
      <vt:lpstr>A filosofia “Paramétrica”</vt:lpstr>
      <vt:lpstr>Primeira atividade</vt:lpstr>
      <vt:lpstr>Primeira 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</dc:creator>
  <cp:lastModifiedBy>Hector Azpurua</cp:lastModifiedBy>
  <cp:revision>823</cp:revision>
  <dcterms:created xsi:type="dcterms:W3CDTF">2018-07-20T12:21:45Z</dcterms:created>
  <dcterms:modified xsi:type="dcterms:W3CDTF">2025-12-10T23:54:34Z</dcterms:modified>
</cp:coreProperties>
</file>